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428" r:id="rId2"/>
    <p:sldId id="306" r:id="rId3"/>
    <p:sldId id="420" r:id="rId4"/>
    <p:sldId id="448" r:id="rId5"/>
    <p:sldId id="449" r:id="rId6"/>
    <p:sldId id="429" r:id="rId7"/>
    <p:sldId id="452" r:id="rId8"/>
    <p:sldId id="433" r:id="rId9"/>
    <p:sldId id="434" r:id="rId10"/>
    <p:sldId id="435" r:id="rId11"/>
    <p:sldId id="437" r:id="rId12"/>
    <p:sldId id="444" r:id="rId13"/>
    <p:sldId id="445" r:id="rId14"/>
    <p:sldId id="446" r:id="rId15"/>
    <p:sldId id="453" r:id="rId16"/>
    <p:sldId id="439" r:id="rId17"/>
    <p:sldId id="432" r:id="rId18"/>
    <p:sldId id="440" r:id="rId19"/>
    <p:sldId id="441" r:id="rId20"/>
    <p:sldId id="44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B4662AA2-C7CF-43E9-80D0-3547D0FDFD1E}" type="datetimeFigureOut">
              <a:rPr lang="en-US" smtClean="0"/>
              <a:t>8/18/2020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87858025-89AF-43FB-8086-2990A5C5EC0E}" type="slidenum">
              <a:rPr lang="en-US" smtClean="0"/>
              <a:t>‹#›</a:t>
            </a:fld>
            <a:endParaRPr lang="en-US"/>
          </a:p>
        </p:txBody>
      </p:sp>
    </p:spTree>
    <p:extLst>
      <p:ext uri="{BB962C8B-B14F-4D97-AF65-F5344CB8AC3E}">
        <p14:creationId xmlns:p14="http://schemas.microsoft.com/office/powerpoint/2010/main" val="296477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14303">
              <a:defRPr/>
            </a:pPr>
            <a:fld id="{93F4E435-0C47-48D6-B1E3-D09B470B438B}" type="slidenum">
              <a:rPr lang="en-US">
                <a:solidFill>
                  <a:prstClr val="black"/>
                </a:solidFill>
                <a:latin typeface="Calibri" panose="020F0502020204030204"/>
              </a:rPr>
              <a:pPr defTabSz="914303">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64237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10</a:t>
            </a:fld>
            <a:endParaRPr lang="en-US" dirty="0"/>
          </a:p>
        </p:txBody>
      </p:sp>
    </p:spTree>
    <p:extLst>
      <p:ext uri="{BB962C8B-B14F-4D97-AF65-F5344CB8AC3E}">
        <p14:creationId xmlns:p14="http://schemas.microsoft.com/office/powerpoint/2010/main" val="634680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11</a:t>
            </a:fld>
            <a:endParaRPr lang="en-US" dirty="0"/>
          </a:p>
        </p:txBody>
      </p:sp>
    </p:spTree>
    <p:extLst>
      <p:ext uri="{BB962C8B-B14F-4D97-AF65-F5344CB8AC3E}">
        <p14:creationId xmlns:p14="http://schemas.microsoft.com/office/powerpoint/2010/main" val="3113797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12</a:t>
            </a:fld>
            <a:endParaRPr lang="en-US" dirty="0"/>
          </a:p>
        </p:txBody>
      </p:sp>
    </p:spTree>
    <p:extLst>
      <p:ext uri="{BB962C8B-B14F-4D97-AF65-F5344CB8AC3E}">
        <p14:creationId xmlns:p14="http://schemas.microsoft.com/office/powerpoint/2010/main" val="469266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13</a:t>
            </a:fld>
            <a:endParaRPr lang="en-US" dirty="0"/>
          </a:p>
        </p:txBody>
      </p:sp>
    </p:spTree>
    <p:extLst>
      <p:ext uri="{BB962C8B-B14F-4D97-AF65-F5344CB8AC3E}">
        <p14:creationId xmlns:p14="http://schemas.microsoft.com/office/powerpoint/2010/main" val="348497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14</a:t>
            </a:fld>
            <a:endParaRPr lang="en-US" dirty="0"/>
          </a:p>
        </p:txBody>
      </p:sp>
    </p:spTree>
    <p:extLst>
      <p:ext uri="{BB962C8B-B14F-4D97-AF65-F5344CB8AC3E}">
        <p14:creationId xmlns:p14="http://schemas.microsoft.com/office/powerpoint/2010/main" val="131314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15</a:t>
            </a:fld>
            <a:endParaRPr lang="en-US" dirty="0"/>
          </a:p>
        </p:txBody>
      </p:sp>
    </p:spTree>
    <p:extLst>
      <p:ext uri="{BB962C8B-B14F-4D97-AF65-F5344CB8AC3E}">
        <p14:creationId xmlns:p14="http://schemas.microsoft.com/office/powerpoint/2010/main" val="3300757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16</a:t>
            </a:fld>
            <a:endParaRPr lang="en-US" dirty="0"/>
          </a:p>
        </p:txBody>
      </p:sp>
    </p:spTree>
    <p:extLst>
      <p:ext uri="{BB962C8B-B14F-4D97-AF65-F5344CB8AC3E}">
        <p14:creationId xmlns:p14="http://schemas.microsoft.com/office/powerpoint/2010/main" val="1717493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6994" indent="-302689">
              <a:defRPr>
                <a:solidFill>
                  <a:schemeClr val="tx1"/>
                </a:solidFill>
                <a:latin typeface="Arial" panose="020B0604020202020204" pitchFamily="34" charset="0"/>
                <a:ea typeface="ＭＳ Ｐゴシック" panose="020B0600070205080204" pitchFamily="34" charset="-128"/>
              </a:defRPr>
            </a:lvl2pPr>
            <a:lvl3pPr marL="1210760" indent="-242151">
              <a:defRPr>
                <a:solidFill>
                  <a:schemeClr val="tx1"/>
                </a:solidFill>
                <a:latin typeface="Arial" panose="020B0604020202020204" pitchFamily="34" charset="0"/>
                <a:ea typeface="ＭＳ Ｐゴシック" panose="020B0600070205080204" pitchFamily="34" charset="-128"/>
              </a:defRPr>
            </a:lvl3pPr>
            <a:lvl4pPr marL="1695064" indent="-242151">
              <a:defRPr>
                <a:solidFill>
                  <a:schemeClr val="tx1"/>
                </a:solidFill>
                <a:latin typeface="Arial" panose="020B0604020202020204" pitchFamily="34" charset="0"/>
                <a:ea typeface="ＭＳ Ｐゴシック" panose="020B0600070205080204" pitchFamily="34" charset="-128"/>
              </a:defRPr>
            </a:lvl4pPr>
            <a:lvl5pPr marL="2179369" indent="-242151">
              <a:defRPr>
                <a:solidFill>
                  <a:schemeClr val="tx1"/>
                </a:solidFill>
                <a:latin typeface="Arial" panose="020B0604020202020204" pitchFamily="34" charset="0"/>
                <a:ea typeface="ＭＳ Ｐゴシック" panose="020B0600070205080204" pitchFamily="34" charset="-128"/>
              </a:defRPr>
            </a:lvl5pPr>
            <a:lvl6pPr marL="2663671" indent="-24215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7974" indent="-24215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32279" indent="-24215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16583" indent="-24215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686543-8152-4E81-BDAD-BF28ADE4EF67}"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444500" y="722313"/>
            <a:ext cx="6427788" cy="3616325"/>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Key services of SBDC are counseling, training and information resources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60% of clients are existing firms—gradual shift in past 3 years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50% are women</a:t>
            </a:r>
          </a:p>
          <a:p>
            <a:pPr eaLnBrk="1" hangingPunct="1"/>
            <a:r>
              <a:rPr lang="en-US" altLang="en-US">
                <a:cs typeface="Arial" panose="020B0604020202020204" pitchFamily="34" charset="0"/>
              </a:rPr>
              <a:t>14% are veterans</a:t>
            </a:r>
          </a:p>
          <a:p>
            <a:pPr eaLnBrk="1" hangingPunct="1"/>
            <a:r>
              <a:rPr lang="en-US" altLang="en-US">
                <a:cs typeface="Arial" panose="020B0604020202020204" pitchFamily="34" charset="0"/>
              </a:rPr>
              <a:t>26% are minority firms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Areas of counseling and training – financing, marketing, business/strategic planning, start-up</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Services (professional, IT, contractors), Retail</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Track activities---numbers of companies assiste, but more importantly we ask clients to tell us the results of their SBDC engagement---Jobs created/retained, sales growth, new capital (Debt and equity) and for pre-ventures—did you start a business.</a:t>
            </a:r>
          </a:p>
        </p:txBody>
      </p:sp>
    </p:spTree>
    <p:extLst>
      <p:ext uri="{BB962C8B-B14F-4D97-AF65-F5344CB8AC3E}">
        <p14:creationId xmlns:p14="http://schemas.microsoft.com/office/powerpoint/2010/main" val="1740405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18</a:t>
            </a:fld>
            <a:endParaRPr lang="en-US" dirty="0"/>
          </a:p>
        </p:txBody>
      </p:sp>
    </p:spTree>
    <p:extLst>
      <p:ext uri="{BB962C8B-B14F-4D97-AF65-F5344CB8AC3E}">
        <p14:creationId xmlns:p14="http://schemas.microsoft.com/office/powerpoint/2010/main" val="257141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19</a:t>
            </a:fld>
            <a:endParaRPr lang="en-US" dirty="0"/>
          </a:p>
        </p:txBody>
      </p:sp>
    </p:spTree>
    <p:extLst>
      <p:ext uri="{BB962C8B-B14F-4D97-AF65-F5344CB8AC3E}">
        <p14:creationId xmlns:p14="http://schemas.microsoft.com/office/powerpoint/2010/main" val="35172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6994" indent="-302689">
              <a:defRPr>
                <a:solidFill>
                  <a:schemeClr val="tx1"/>
                </a:solidFill>
                <a:latin typeface="Arial" panose="020B0604020202020204" pitchFamily="34" charset="0"/>
                <a:ea typeface="ＭＳ Ｐゴシック" panose="020B0600070205080204" pitchFamily="34" charset="-128"/>
              </a:defRPr>
            </a:lvl2pPr>
            <a:lvl3pPr marL="1210760" indent="-242151">
              <a:defRPr>
                <a:solidFill>
                  <a:schemeClr val="tx1"/>
                </a:solidFill>
                <a:latin typeface="Arial" panose="020B0604020202020204" pitchFamily="34" charset="0"/>
                <a:ea typeface="ＭＳ Ｐゴシック" panose="020B0600070205080204" pitchFamily="34" charset="-128"/>
              </a:defRPr>
            </a:lvl3pPr>
            <a:lvl4pPr marL="1695064" indent="-242151">
              <a:defRPr>
                <a:solidFill>
                  <a:schemeClr val="tx1"/>
                </a:solidFill>
                <a:latin typeface="Arial" panose="020B0604020202020204" pitchFamily="34" charset="0"/>
                <a:ea typeface="ＭＳ Ｐゴシック" panose="020B0600070205080204" pitchFamily="34" charset="-128"/>
              </a:defRPr>
            </a:lvl4pPr>
            <a:lvl5pPr marL="2179369" indent="-242151">
              <a:defRPr>
                <a:solidFill>
                  <a:schemeClr val="tx1"/>
                </a:solidFill>
                <a:latin typeface="Arial" panose="020B0604020202020204" pitchFamily="34" charset="0"/>
                <a:ea typeface="ＭＳ Ｐゴシック" panose="020B0600070205080204" pitchFamily="34" charset="-128"/>
              </a:defRPr>
            </a:lvl5pPr>
            <a:lvl6pPr marL="2663671" indent="-24215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7974" indent="-24215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32279" indent="-24215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16583" indent="-242151"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303">
              <a:defRPr/>
            </a:pPr>
            <a:fld id="{03686543-8152-4E81-BDAD-BF28ADE4EF67}" type="slidenum">
              <a:rPr lang="en-US" altLang="en-US">
                <a:solidFill>
                  <a:prstClr val="black"/>
                </a:solidFill>
                <a:latin typeface="Times New Roman" panose="02020603050405020304" pitchFamily="18" charset="0"/>
              </a:rPr>
              <a:pPr defTabSz="914303">
                <a:defRPr/>
              </a:pPr>
              <a:t>2</a:t>
            </a:fld>
            <a:endParaRPr lang="en-US" altLang="en-US">
              <a:solidFill>
                <a:prstClr val="black"/>
              </a:solidFill>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444500" y="722313"/>
            <a:ext cx="6427788" cy="3616325"/>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cs typeface="Arial" panose="020B0604020202020204" pitchFamily="34" charset="0"/>
              </a:rPr>
              <a:t>Key services of SBDC are counseling, training and information resources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60% of clients are existing firms—gradual shift in past 3 years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50% are women</a:t>
            </a:r>
          </a:p>
          <a:p>
            <a:pPr eaLnBrk="1" hangingPunct="1"/>
            <a:r>
              <a:rPr lang="en-US" altLang="en-US">
                <a:cs typeface="Arial" panose="020B0604020202020204" pitchFamily="34" charset="0"/>
              </a:rPr>
              <a:t>14% are veterans</a:t>
            </a:r>
          </a:p>
          <a:p>
            <a:pPr eaLnBrk="1" hangingPunct="1"/>
            <a:r>
              <a:rPr lang="en-US" altLang="en-US">
                <a:cs typeface="Arial" panose="020B0604020202020204" pitchFamily="34" charset="0"/>
              </a:rPr>
              <a:t>26% are minority firms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Areas of counseling and training – financing, marketing, business/strategic planning, start-up</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Services (professional, IT, contractors), Retail</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Track activities---numbers of companies assiste, but more importantly we ask clients to tell us the results of their SBDC engagement---Jobs created/retained, sales growth, new capital (Debt and equity) and for pre-ventures—did you start a business.</a:t>
            </a:r>
          </a:p>
        </p:txBody>
      </p:sp>
    </p:spTree>
    <p:extLst>
      <p:ext uri="{BB962C8B-B14F-4D97-AF65-F5344CB8AC3E}">
        <p14:creationId xmlns:p14="http://schemas.microsoft.com/office/powerpoint/2010/main" val="533803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20</a:t>
            </a:fld>
            <a:endParaRPr lang="en-US" dirty="0"/>
          </a:p>
        </p:txBody>
      </p:sp>
    </p:spTree>
    <p:extLst>
      <p:ext uri="{BB962C8B-B14F-4D97-AF65-F5344CB8AC3E}">
        <p14:creationId xmlns:p14="http://schemas.microsoft.com/office/powerpoint/2010/main" val="195460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14303">
              <a:defRPr/>
            </a:pPr>
            <a:fld id="{93F4E435-0C47-48D6-B1E3-D09B470B438B}" type="slidenum">
              <a:rPr lang="en-US">
                <a:solidFill>
                  <a:prstClr val="black"/>
                </a:solidFill>
                <a:latin typeface="Calibri" panose="020F0502020204030204"/>
              </a:rPr>
              <a:pPr defTabSz="914303">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6423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14303">
              <a:defRPr/>
            </a:pPr>
            <a:fld id="{93F4E435-0C47-48D6-B1E3-D09B470B438B}" type="slidenum">
              <a:rPr lang="en-US">
                <a:solidFill>
                  <a:prstClr val="black"/>
                </a:solidFill>
                <a:latin typeface="Calibri" panose="020F0502020204030204"/>
              </a:rPr>
              <a:pPr defTabSz="914303">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0871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5</a:t>
            </a:fld>
            <a:endParaRPr lang="en-US" dirty="0"/>
          </a:p>
        </p:txBody>
      </p:sp>
    </p:spTree>
    <p:extLst>
      <p:ext uri="{BB962C8B-B14F-4D97-AF65-F5344CB8AC3E}">
        <p14:creationId xmlns:p14="http://schemas.microsoft.com/office/powerpoint/2010/main" val="1383490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6</a:t>
            </a:fld>
            <a:endParaRPr lang="en-US" dirty="0"/>
          </a:p>
        </p:txBody>
      </p:sp>
    </p:spTree>
    <p:extLst>
      <p:ext uri="{BB962C8B-B14F-4D97-AF65-F5344CB8AC3E}">
        <p14:creationId xmlns:p14="http://schemas.microsoft.com/office/powerpoint/2010/main" val="971101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7</a:t>
            </a:fld>
            <a:endParaRPr lang="en-US" dirty="0"/>
          </a:p>
        </p:txBody>
      </p:sp>
    </p:spTree>
    <p:extLst>
      <p:ext uri="{BB962C8B-B14F-4D97-AF65-F5344CB8AC3E}">
        <p14:creationId xmlns:p14="http://schemas.microsoft.com/office/powerpoint/2010/main" val="971101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8</a:t>
            </a:fld>
            <a:endParaRPr lang="en-US" dirty="0"/>
          </a:p>
        </p:txBody>
      </p:sp>
    </p:spTree>
    <p:extLst>
      <p:ext uri="{BB962C8B-B14F-4D97-AF65-F5344CB8AC3E}">
        <p14:creationId xmlns:p14="http://schemas.microsoft.com/office/powerpoint/2010/main" val="195857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2E702F-E967-48FA-A291-15BF62B2082E}" type="slidenum">
              <a:rPr lang="en-US" smtClean="0"/>
              <a:t>9</a:t>
            </a:fld>
            <a:endParaRPr lang="en-US" dirty="0"/>
          </a:p>
        </p:txBody>
      </p:sp>
    </p:spTree>
    <p:extLst>
      <p:ext uri="{BB962C8B-B14F-4D97-AF65-F5344CB8AC3E}">
        <p14:creationId xmlns:p14="http://schemas.microsoft.com/office/powerpoint/2010/main" val="2145848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14314"/>
            <a:ext cx="10160000" cy="1462087"/>
          </a:xfrm>
          <a:prstGeom prst="rect">
            <a:avLst/>
          </a:prstGeom>
        </p:spPr>
        <p:txBody>
          <a:bodyPr/>
          <a:lstStyle>
            <a:lvl1pPr>
              <a:defRPr>
                <a:solidFill>
                  <a:srgbClr val="0060A9"/>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1576917" y="1524000"/>
            <a:ext cx="10363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fld id="{4F15C49F-58B7-48D8-AA79-D2AB69F68695}" type="datetime1">
              <a:rPr lang="en-US" smtClean="0"/>
              <a:t>8/18/2020</a:t>
            </a:fld>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FF81E7A4-5886-43BC-9989-14FB72D73F81}" type="slidenum">
              <a:rPr lang="en-US" altLang="en-US"/>
              <a:pPr>
                <a:defRPr/>
              </a:pPr>
              <a:t>‹#›</a:t>
            </a:fld>
            <a:endParaRPr lang="en-US" altLang="en-US" dirty="0"/>
          </a:p>
        </p:txBody>
      </p:sp>
    </p:spTree>
    <p:extLst>
      <p:ext uri="{BB962C8B-B14F-4D97-AF65-F5344CB8AC3E}">
        <p14:creationId xmlns:p14="http://schemas.microsoft.com/office/powerpoint/2010/main" val="157551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321AECE0-E3B7-4FA2-9AA0-9AC01497ECD1}" type="slidenum">
              <a:rPr lang="en-US" altLang="en-US"/>
              <a:pPr/>
              <a:t>‹#›</a:t>
            </a:fld>
            <a:endParaRPr lang="en-US" altLang="en-US"/>
          </a:p>
        </p:txBody>
      </p:sp>
    </p:spTree>
    <p:extLst>
      <p:ext uri="{BB962C8B-B14F-4D97-AF65-F5344CB8AC3E}">
        <p14:creationId xmlns:p14="http://schemas.microsoft.com/office/powerpoint/2010/main" val="3989832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23" name="Rectangle 11"/>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fld id="{948FDE72-4CE4-4167-BD1A-425E10550056}" type="datetime1">
              <a:rPr lang="en-US" smtClean="0"/>
              <a:t>8/18/2020</a:t>
            </a:fld>
            <a:endParaRPr lang="en-US" dirty="0"/>
          </a:p>
        </p:txBody>
      </p:sp>
      <p:sp>
        <p:nvSpPr>
          <p:cNvPr id="13324" name="Rectangle 12"/>
          <p:cNvSpPr>
            <a:spLocks noGrp="1" noChangeArrowheads="1"/>
          </p:cNvSpPr>
          <p:nvPr>
            <p:ph type="ftr" sz="quarter" idx="3"/>
          </p:nvPr>
        </p:nvSpPr>
        <p:spPr bwMode="auto">
          <a:xfrm rot="10800000">
            <a:off x="4673600" y="12801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dirty="0"/>
          </a:p>
        </p:txBody>
      </p:sp>
      <p:sp>
        <p:nvSpPr>
          <p:cNvPr id="13325" name="Rectangle 13"/>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Tahoma" pitchFamily="34" charset="0"/>
              </a:defRPr>
            </a:lvl1pPr>
          </a:lstStyle>
          <a:p>
            <a:pPr fontAlgn="base">
              <a:spcBef>
                <a:spcPct val="0"/>
              </a:spcBef>
              <a:spcAft>
                <a:spcPct val="0"/>
              </a:spcAft>
              <a:defRPr/>
            </a:pPr>
            <a:fld id="{CE3754E7-86E5-4B52-BE53-899A7A08D041}" type="slidenum">
              <a:rPr lang="en-US" altLang="en-US"/>
              <a:pPr fontAlgn="base">
                <a:spcBef>
                  <a:spcPct val="0"/>
                </a:spcBef>
                <a:spcAft>
                  <a:spcPct val="0"/>
                </a:spcAft>
                <a:defRPr/>
              </a:pPr>
              <a:t>‹#›</a:t>
            </a:fld>
            <a:endParaRPr lang="en-US" altLang="en-US" dirty="0"/>
          </a:p>
        </p:txBody>
      </p:sp>
      <p:grpSp>
        <p:nvGrpSpPr>
          <p:cNvPr id="1032" name="Group 13"/>
          <p:cNvGrpSpPr>
            <a:grpSpLocks/>
          </p:cNvGrpSpPr>
          <p:nvPr/>
        </p:nvGrpSpPr>
        <p:grpSpPr bwMode="auto">
          <a:xfrm>
            <a:off x="0" y="-76200"/>
            <a:ext cx="12192000" cy="304800"/>
            <a:chOff x="0" y="685798"/>
            <a:chExt cx="9144000" cy="1066802"/>
          </a:xfrm>
        </p:grpSpPr>
        <p:sp>
          <p:nvSpPr>
            <p:cNvPr id="1036" name="Rectangle 29"/>
            <p:cNvSpPr>
              <a:spLocks noChangeArrowheads="1"/>
            </p:cNvSpPr>
            <p:nvPr/>
          </p:nvSpPr>
          <p:spPr bwMode="auto">
            <a:xfrm>
              <a:off x="0" y="685798"/>
              <a:ext cx="9144000" cy="1066802"/>
            </a:xfrm>
            <a:prstGeom prst="rect">
              <a:avLst/>
            </a:prstGeom>
            <a:solidFill>
              <a:srgbClr val="84BB62"/>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z="1800" dirty="0">
                <a:solidFill>
                  <a:srgbClr val="000000"/>
                </a:solidFill>
              </a:endParaRPr>
            </a:p>
          </p:txBody>
        </p:sp>
        <p:sp>
          <p:nvSpPr>
            <p:cNvPr id="1037" name="Rectangle 29"/>
            <p:cNvSpPr>
              <a:spLocks noChangeArrowheads="1"/>
            </p:cNvSpPr>
            <p:nvPr/>
          </p:nvSpPr>
          <p:spPr bwMode="auto">
            <a:xfrm>
              <a:off x="0" y="685798"/>
              <a:ext cx="9144000" cy="533401"/>
            </a:xfrm>
            <a:prstGeom prst="rect">
              <a:avLst/>
            </a:prstGeom>
            <a:solidFill>
              <a:srgbClr val="0060A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z="1800" dirty="0">
                <a:solidFill>
                  <a:srgbClr val="000000"/>
                </a:solidFill>
              </a:endParaRPr>
            </a:p>
          </p:txBody>
        </p:sp>
      </p:grpSp>
      <p:grpSp>
        <p:nvGrpSpPr>
          <p:cNvPr id="1033" name="Group 19"/>
          <p:cNvGrpSpPr>
            <a:grpSpLocks/>
          </p:cNvGrpSpPr>
          <p:nvPr/>
        </p:nvGrpSpPr>
        <p:grpSpPr bwMode="auto">
          <a:xfrm rot="10800000">
            <a:off x="0" y="6629400"/>
            <a:ext cx="12192000" cy="304800"/>
            <a:chOff x="0" y="685798"/>
            <a:chExt cx="9144000" cy="1066802"/>
          </a:xfrm>
        </p:grpSpPr>
        <p:sp>
          <p:nvSpPr>
            <p:cNvPr id="1034" name="Rectangle 29"/>
            <p:cNvSpPr>
              <a:spLocks noChangeArrowheads="1"/>
            </p:cNvSpPr>
            <p:nvPr/>
          </p:nvSpPr>
          <p:spPr bwMode="auto">
            <a:xfrm>
              <a:off x="0" y="685798"/>
              <a:ext cx="9144000" cy="1066802"/>
            </a:xfrm>
            <a:prstGeom prst="rect">
              <a:avLst/>
            </a:prstGeom>
            <a:solidFill>
              <a:srgbClr val="84BB62"/>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z="1800" dirty="0">
                <a:solidFill>
                  <a:srgbClr val="000000"/>
                </a:solidFill>
              </a:endParaRPr>
            </a:p>
          </p:txBody>
        </p:sp>
        <p:sp>
          <p:nvSpPr>
            <p:cNvPr id="1035" name="Rectangle 29"/>
            <p:cNvSpPr>
              <a:spLocks noChangeArrowheads="1"/>
            </p:cNvSpPr>
            <p:nvPr/>
          </p:nvSpPr>
          <p:spPr bwMode="auto">
            <a:xfrm>
              <a:off x="3175" y="685798"/>
              <a:ext cx="9144000" cy="533401"/>
            </a:xfrm>
            <a:prstGeom prst="rect">
              <a:avLst/>
            </a:prstGeom>
            <a:solidFill>
              <a:srgbClr val="0060A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0" fontAlgn="base" hangingPunct="0">
                <a:spcBef>
                  <a:spcPct val="0"/>
                </a:spcBef>
                <a:spcAft>
                  <a:spcPct val="0"/>
                </a:spcAft>
                <a:defRPr/>
              </a:pPr>
              <a:endParaRPr lang="en-US" altLang="en-US" sz="1800" dirty="0">
                <a:solidFill>
                  <a:srgbClr val="000000"/>
                </a:solidFill>
              </a:endParaRPr>
            </a:p>
          </p:txBody>
        </p:sp>
      </p:grpSp>
    </p:spTree>
    <p:extLst>
      <p:ext uri="{BB962C8B-B14F-4D97-AF65-F5344CB8AC3E}">
        <p14:creationId xmlns:p14="http://schemas.microsoft.com/office/powerpoint/2010/main" val="4021806930"/>
      </p:ext>
    </p:extLst>
  </p:cSld>
  <p:clrMap bg1="lt1" tx1="dk1" bg2="lt2" tx2="dk2" accent1="accent1" accent2="accent2" accent3="accent3" accent4="accent4" accent5="accent5" accent6="accent6" hlink="hlink" folHlink="folHlink"/>
  <p:sldLayoutIdLst>
    <p:sldLayoutId id="2147483661" r:id="rId1"/>
    <p:sldLayoutId id="2147483663" r:id="rId2"/>
  </p:sldLayoutIdLst>
  <p:hf sldNum="0" hdr="0"/>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Tahoma" pitchFamily="34" charset="0"/>
          <a:ea typeface="ＭＳ Ｐゴシック" pitchFamily="34" charset="-128"/>
        </a:defRPr>
      </a:lvl2pPr>
      <a:lvl3pPr algn="l" rtl="0" eaLnBrk="0" fontAlgn="base" hangingPunct="0">
        <a:spcBef>
          <a:spcPct val="0"/>
        </a:spcBef>
        <a:spcAft>
          <a:spcPct val="0"/>
        </a:spcAft>
        <a:defRPr sz="4000">
          <a:solidFill>
            <a:schemeClr val="tx1"/>
          </a:solidFill>
          <a:latin typeface="Tahoma" pitchFamily="34" charset="0"/>
          <a:ea typeface="ＭＳ Ｐゴシック" pitchFamily="34" charset="-128"/>
        </a:defRPr>
      </a:lvl3pPr>
      <a:lvl4pPr algn="l" rtl="0" eaLnBrk="0" fontAlgn="base" hangingPunct="0">
        <a:spcBef>
          <a:spcPct val="0"/>
        </a:spcBef>
        <a:spcAft>
          <a:spcPct val="0"/>
        </a:spcAft>
        <a:defRPr sz="4000">
          <a:solidFill>
            <a:schemeClr val="tx1"/>
          </a:solidFill>
          <a:latin typeface="Tahoma" pitchFamily="34" charset="0"/>
          <a:ea typeface="ＭＳ Ｐゴシック" pitchFamily="34" charset="-128"/>
        </a:defRPr>
      </a:lvl4pPr>
      <a:lvl5pPr algn="l" rtl="0" eaLnBrk="0" fontAlgn="base" hangingPunct="0">
        <a:spcBef>
          <a:spcPct val="0"/>
        </a:spcBef>
        <a:spcAft>
          <a:spcPct val="0"/>
        </a:spcAft>
        <a:defRPr sz="4000">
          <a:solidFill>
            <a:schemeClr val="tx1"/>
          </a:solidFill>
          <a:latin typeface="Tahoma" pitchFamily="34" charset="0"/>
          <a:ea typeface="ＭＳ Ｐゴシック" pitchFamily="34" charset="-128"/>
        </a:defRPr>
      </a:lvl5pPr>
      <a:lvl6pPr marL="457200" algn="l" rtl="0" eaLnBrk="1" fontAlgn="base" hangingPunct="1">
        <a:spcBef>
          <a:spcPct val="0"/>
        </a:spcBef>
        <a:spcAft>
          <a:spcPct val="0"/>
        </a:spcAft>
        <a:defRPr sz="4000">
          <a:solidFill>
            <a:schemeClr val="tx1"/>
          </a:solidFill>
          <a:latin typeface="Tahoma" pitchFamily="34" charset="0"/>
          <a:ea typeface="ＭＳ Ｐゴシック" pitchFamily="34" charset="-128"/>
        </a:defRPr>
      </a:lvl6pPr>
      <a:lvl7pPr marL="914400" algn="l" rtl="0" eaLnBrk="1" fontAlgn="base" hangingPunct="1">
        <a:spcBef>
          <a:spcPct val="0"/>
        </a:spcBef>
        <a:spcAft>
          <a:spcPct val="0"/>
        </a:spcAft>
        <a:defRPr sz="4000">
          <a:solidFill>
            <a:schemeClr val="tx1"/>
          </a:solidFill>
          <a:latin typeface="Tahoma" pitchFamily="34" charset="0"/>
          <a:ea typeface="ＭＳ Ｐゴシック" pitchFamily="34" charset="-128"/>
        </a:defRPr>
      </a:lvl7pPr>
      <a:lvl8pPr marL="1371600" algn="l" rtl="0" eaLnBrk="1" fontAlgn="base" hangingPunct="1">
        <a:spcBef>
          <a:spcPct val="0"/>
        </a:spcBef>
        <a:spcAft>
          <a:spcPct val="0"/>
        </a:spcAft>
        <a:defRPr sz="4000">
          <a:solidFill>
            <a:schemeClr val="tx1"/>
          </a:solidFill>
          <a:latin typeface="Tahoma" pitchFamily="34" charset="0"/>
          <a:ea typeface="ＭＳ Ｐゴシック" pitchFamily="34" charset="-128"/>
        </a:defRPr>
      </a:lvl8pPr>
      <a:lvl9pPr marL="1828800" algn="l" rtl="0" eaLnBrk="1" fontAlgn="base" hangingPunct="1">
        <a:spcBef>
          <a:spcPct val="0"/>
        </a:spcBef>
        <a:spcAft>
          <a:spcPct val="0"/>
        </a:spcAft>
        <a:defRPr sz="4000">
          <a:solidFill>
            <a:schemeClr val="tx1"/>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chemeClr val="folHlink"/>
        </a:buClr>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111115"/>
            <a:ext cx="7886700" cy="2590800"/>
          </a:xfrm>
        </p:spPr>
        <p:txBody>
          <a:bodyPr>
            <a:normAutofit fontScale="90000"/>
          </a:bodyPr>
          <a:lstStyle/>
          <a:p>
            <a:pPr algn="ctr"/>
            <a:r>
              <a:rPr lang="en-US" dirty="0">
                <a:latin typeface="Tahoma" panose="020B0604030504040204" pitchFamily="34" charset="0"/>
                <a:ea typeface="Tahoma" panose="020B0604030504040204" pitchFamily="34" charset="0"/>
                <a:cs typeface="Tahoma" panose="020B0604030504040204" pitchFamily="34" charset="0"/>
              </a:rPr>
              <a:t>Payroll Protection Program Loan Forgiveness Application</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Timm Johnson, Mason SBDC</a:t>
            </a:r>
            <a:br>
              <a:rPr lang="en-US" sz="2400" dirty="0">
                <a:latin typeface="Tahoma" panose="020B0604030504040204" pitchFamily="34" charset="0"/>
                <a:ea typeface="Tahoma" panose="020B0604030504040204" pitchFamily="34" charset="0"/>
                <a:cs typeface="Tahoma" panose="020B0604030504040204" pitchFamily="34" charset="0"/>
              </a:rPr>
            </a:br>
            <a:r>
              <a:rPr lang="en-US" sz="2400" dirty="0">
                <a:latin typeface="Tahoma" panose="020B0604030504040204" pitchFamily="34" charset="0"/>
                <a:ea typeface="Tahoma" panose="020B0604030504040204" pitchFamily="34" charset="0"/>
                <a:cs typeface="Tahoma" panose="020B0604030504040204" pitchFamily="34" charset="0"/>
              </a:rPr>
              <a:t/>
            </a:r>
            <a:br>
              <a:rPr lang="en-US" sz="2400"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914" y="4519996"/>
            <a:ext cx="1927527" cy="1420283"/>
          </a:xfrm>
          <a:prstGeom prst="rect">
            <a:avLst/>
          </a:prstGeom>
        </p:spPr>
      </p:pic>
      <p:pic>
        <p:nvPicPr>
          <p:cNvPr id="5" name="Picture 4">
            <a:hlinkClick r:id="rId3"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777" y="4696233"/>
            <a:ext cx="2300245" cy="1244046"/>
          </a:xfrm>
          <a:prstGeom prst="rect">
            <a:avLst/>
          </a:prstGeom>
        </p:spPr>
      </p:pic>
      <p:pic>
        <p:nvPicPr>
          <p:cNvPr id="6" name="Picture 5">
            <a:hlinkClick r:id="rId3" action="ppaction://hlinkfil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2034" y="4360651"/>
            <a:ext cx="1420009" cy="1772125"/>
          </a:xfrm>
          <a:prstGeom prst="rect">
            <a:avLst/>
          </a:prstGeom>
        </p:spPr>
      </p:pic>
      <p:sp>
        <p:nvSpPr>
          <p:cNvPr id="9" name="Date Placeholder 8"/>
          <p:cNvSpPr>
            <a:spLocks noGrp="1"/>
          </p:cNvSpPr>
          <p:nvPr>
            <p:ph type="dt" sz="half" idx="10"/>
          </p:nvPr>
        </p:nvSpPr>
        <p:spPr>
          <a:xfrm>
            <a:off x="9555480" y="6071489"/>
            <a:ext cx="1905000" cy="457200"/>
          </a:xfrm>
        </p:spPr>
        <p:txBody>
          <a:bodyPr/>
          <a:lstStyle/>
          <a:p>
            <a:pPr algn="r">
              <a:defRPr/>
            </a:pPr>
            <a:fld id="{AD8DE138-3CAC-4E10-9414-06D601E88FDB}" type="datetime1">
              <a:rPr lang="en-US">
                <a:latin typeface="Tahoma"/>
                <a:ea typeface="ＭＳ Ｐゴシック"/>
              </a:rPr>
              <a:pPr algn="r">
                <a:defRPr/>
              </a:pPr>
              <a:t>8/18/2020</a:t>
            </a:fld>
            <a:endParaRPr lang="en-US" dirty="0">
              <a:latin typeface="Tahoma"/>
              <a:ea typeface="ＭＳ Ｐゴシック"/>
            </a:endParaRPr>
          </a:p>
        </p:txBody>
      </p:sp>
    </p:spTree>
    <p:extLst>
      <p:ext uri="{BB962C8B-B14F-4D97-AF65-F5344CB8AC3E}">
        <p14:creationId xmlns:p14="http://schemas.microsoft.com/office/powerpoint/2010/main" val="488136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6778" y="1315552"/>
            <a:ext cx="10519032" cy="4276864"/>
          </a:xfrm>
        </p:spPr>
        <p:txBody>
          <a:bodyPr/>
          <a:lstStyle/>
          <a:p>
            <a:pPr>
              <a:spcBef>
                <a:spcPts val="384"/>
              </a:spcBef>
            </a:pPr>
            <a:r>
              <a:rPr lang="en-US" sz="2000" dirty="0">
                <a:solidFill>
                  <a:srgbClr val="000000"/>
                </a:solidFill>
              </a:rPr>
              <a:t>Test Questions Begin on Page 4 – to be applied to each employee</a:t>
            </a:r>
          </a:p>
          <a:p>
            <a:pPr lvl="1">
              <a:spcBef>
                <a:spcPts val="384"/>
              </a:spcBef>
            </a:pPr>
            <a:endParaRPr lang="en-US" sz="2000" dirty="0">
              <a:solidFill>
                <a:srgbClr val="000000"/>
              </a:solidFill>
            </a:endParaRPr>
          </a:p>
          <a:p>
            <a:pPr>
              <a:spcBef>
                <a:spcPts val="384"/>
              </a:spcBef>
            </a:pPr>
            <a:r>
              <a:rPr lang="en-US" sz="2000" dirty="0">
                <a:solidFill>
                  <a:srgbClr val="000000"/>
                </a:solidFill>
              </a:rPr>
              <a:t>FTE Impact – Comparing FTE during Coverage vs Comparison Period</a:t>
            </a:r>
          </a:p>
          <a:p>
            <a:pPr lvl="1">
              <a:spcBef>
                <a:spcPts val="384"/>
              </a:spcBef>
            </a:pPr>
            <a:r>
              <a:rPr lang="en-US" sz="1800" dirty="0">
                <a:solidFill>
                  <a:srgbClr val="000000"/>
                </a:solidFill>
              </a:rPr>
              <a:t>Must use same Calculation Method for both periods</a:t>
            </a:r>
          </a:p>
          <a:p>
            <a:pPr lvl="1">
              <a:spcBef>
                <a:spcPts val="384"/>
              </a:spcBef>
            </a:pPr>
            <a:r>
              <a:rPr lang="en-US" sz="1800" dirty="0">
                <a:solidFill>
                  <a:srgbClr val="000000"/>
                </a:solidFill>
              </a:rPr>
              <a:t>Comparison period for FTEs between February 15 – April 26, As of February 15  AND Forgiven date submission</a:t>
            </a:r>
            <a:endParaRPr lang="en-US" sz="1800" b="1" dirty="0">
              <a:solidFill>
                <a:srgbClr val="000000"/>
              </a:solidFill>
            </a:endParaRPr>
          </a:p>
          <a:p>
            <a:pPr lvl="1">
              <a:spcBef>
                <a:spcPts val="384"/>
              </a:spcBef>
            </a:pPr>
            <a:r>
              <a:rPr lang="en-US" sz="1800" dirty="0">
                <a:solidFill>
                  <a:srgbClr val="000000"/>
                </a:solidFill>
              </a:rPr>
              <a:t>Reduction % value calculates on Schedule A – Line 13</a:t>
            </a:r>
          </a:p>
          <a:p>
            <a:pPr>
              <a:spcBef>
                <a:spcPts val="384"/>
              </a:spcBef>
            </a:pPr>
            <a:endParaRPr lang="en-US" sz="2000" dirty="0">
              <a:solidFill>
                <a:srgbClr val="000000"/>
              </a:solidFill>
            </a:endParaRPr>
          </a:p>
          <a:p>
            <a:pPr>
              <a:spcBef>
                <a:spcPts val="384"/>
              </a:spcBef>
            </a:pPr>
            <a:r>
              <a:rPr lang="en-US" sz="2000" dirty="0">
                <a:solidFill>
                  <a:srgbClr val="000000"/>
                </a:solidFill>
              </a:rPr>
              <a:t>Salary/Hourly Wage Payment Reduction – 75% test for EACH employee</a:t>
            </a:r>
          </a:p>
          <a:p>
            <a:pPr lvl="1">
              <a:spcBef>
                <a:spcPts val="384"/>
              </a:spcBef>
            </a:pPr>
            <a:r>
              <a:rPr lang="en-US" sz="1800" dirty="0">
                <a:solidFill>
                  <a:srgbClr val="000000"/>
                </a:solidFill>
              </a:rPr>
              <a:t>Compares Annualized Salary for Covered Period vs </a:t>
            </a:r>
            <a:r>
              <a:rPr lang="en-US" sz="1800" b="1" dirty="0">
                <a:solidFill>
                  <a:srgbClr val="000000"/>
                </a:solidFill>
              </a:rPr>
              <a:t>Jan 1 – Mar 31 2020</a:t>
            </a:r>
          </a:p>
          <a:p>
            <a:pPr lvl="1">
              <a:spcBef>
                <a:spcPts val="384"/>
              </a:spcBef>
            </a:pPr>
            <a:r>
              <a:rPr lang="en-US" sz="1800" dirty="0">
                <a:solidFill>
                  <a:srgbClr val="000000"/>
                </a:solidFill>
              </a:rPr>
              <a:t>If below 75%, then Steps 2 though 3 use Annualized Salary at Feb 15, Feb 15 to April 26 and June 30.</a:t>
            </a:r>
          </a:p>
          <a:p>
            <a:pPr lvl="1">
              <a:spcBef>
                <a:spcPts val="384"/>
              </a:spcBef>
            </a:pPr>
            <a:r>
              <a:rPr lang="en-US" sz="1800" dirty="0">
                <a:solidFill>
                  <a:srgbClr val="000000"/>
                </a:solidFill>
              </a:rPr>
              <a:t>Reduction calculation based on % below 75% applied to the 24 week period</a:t>
            </a:r>
          </a:p>
          <a:p>
            <a:pPr lvl="1">
              <a:spcBef>
                <a:spcPts val="384"/>
              </a:spcBef>
            </a:pPr>
            <a:endParaRPr lang="en-US" sz="1800" dirty="0">
              <a:solidFill>
                <a:srgbClr val="000000"/>
              </a:solidFill>
            </a:endParaRPr>
          </a:p>
          <a:p>
            <a:pPr>
              <a:spcBef>
                <a:spcPts val="384"/>
              </a:spcBef>
            </a:pPr>
            <a:r>
              <a:rPr lang="en-US" sz="2400" b="1" dirty="0">
                <a:solidFill>
                  <a:srgbClr val="000000"/>
                </a:solidFill>
              </a:rPr>
              <a:t>Ready to move to Schedule A</a:t>
            </a:r>
          </a:p>
          <a:p>
            <a:pPr lvl="1">
              <a:spcBef>
                <a:spcPts val="384"/>
              </a:spcBef>
            </a:pPr>
            <a:endParaRPr lang="en-US" sz="1800" dirty="0">
              <a:solidFill>
                <a:srgbClr val="000000"/>
              </a:solidFill>
            </a:endParaRPr>
          </a:p>
          <a:p>
            <a:pPr>
              <a:spcBef>
                <a:spcPts val="384"/>
              </a:spcBef>
            </a:pPr>
            <a:endParaRPr lang="en-US" sz="2000" dirty="0">
              <a:solidFill>
                <a:srgbClr val="000000"/>
              </a:solidFill>
            </a:endParaRPr>
          </a:p>
          <a:p>
            <a:pPr marL="0" indent="0">
              <a:spcBef>
                <a:spcPts val="384"/>
              </a:spcBef>
              <a:buNone/>
            </a:pPr>
            <a:endParaRPr lang="en-US" sz="1600" dirty="0">
              <a:solidFill>
                <a:srgbClr val="000000"/>
              </a:solidFill>
            </a:endParaRPr>
          </a:p>
          <a:p>
            <a:pPr marL="0" indent="0">
              <a:spcBef>
                <a:spcPts val="384"/>
              </a:spcBef>
              <a:buNone/>
            </a:pPr>
            <a:endParaRPr lang="en-US" sz="1400" dirty="0">
              <a:solidFill>
                <a:srgbClr val="000000"/>
              </a:solidFill>
            </a:endParaRPr>
          </a:p>
          <a:p>
            <a:pPr marL="0" indent="0">
              <a:spcBef>
                <a:spcPts val="384"/>
              </a:spcBef>
              <a:buNone/>
            </a:pPr>
            <a:endParaRPr lang="en-US" sz="1400" dirty="0">
              <a:solidFill>
                <a:srgbClr val="000000"/>
              </a:solidFill>
            </a:endParaRPr>
          </a:p>
        </p:txBody>
      </p:sp>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sp>
        <p:nvSpPr>
          <p:cNvPr id="2" name="TextBox 1">
            <a:extLst>
              <a:ext uri="{FF2B5EF4-FFF2-40B4-BE49-F238E27FC236}">
                <a16:creationId xmlns:a16="http://schemas.microsoft.com/office/drawing/2014/main" id="{22AA6566-839B-4C84-A3C7-6EB87C36DB63}"/>
              </a:ext>
            </a:extLst>
          </p:cNvPr>
          <p:cNvSpPr txBox="1"/>
          <p:nvPr/>
        </p:nvSpPr>
        <p:spPr>
          <a:xfrm>
            <a:off x="1157084" y="502703"/>
            <a:ext cx="9313013" cy="461665"/>
          </a:xfrm>
          <a:prstGeom prst="rect">
            <a:avLst/>
          </a:prstGeom>
          <a:noFill/>
        </p:spPr>
        <p:txBody>
          <a:bodyPr wrap="square" rtlCol="0">
            <a:spAutoFit/>
          </a:bodyPr>
          <a:lstStyle/>
          <a:p>
            <a:r>
              <a:rPr lang="en-US" sz="2400" b="1" dirty="0"/>
              <a:t>FTE and Salary Reduction Determination</a:t>
            </a:r>
          </a:p>
        </p:txBody>
      </p:sp>
    </p:spTree>
    <p:extLst>
      <p:ext uri="{BB962C8B-B14F-4D97-AF65-F5344CB8AC3E}">
        <p14:creationId xmlns:p14="http://schemas.microsoft.com/office/powerpoint/2010/main" val="20864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pic>
        <p:nvPicPr>
          <p:cNvPr id="5" name="Picture 4">
            <a:extLst>
              <a:ext uri="{FF2B5EF4-FFF2-40B4-BE49-F238E27FC236}">
                <a16:creationId xmlns:a16="http://schemas.microsoft.com/office/drawing/2014/main" id="{9CF07981-82DA-40F7-A40E-695CA76E7B8B}"/>
              </a:ext>
            </a:extLst>
          </p:cNvPr>
          <p:cNvPicPr>
            <a:picLocks noChangeAspect="1"/>
          </p:cNvPicPr>
          <p:nvPr/>
        </p:nvPicPr>
        <p:blipFill>
          <a:blip r:embed="rId3"/>
          <a:stretch>
            <a:fillRect/>
          </a:stretch>
        </p:blipFill>
        <p:spPr>
          <a:xfrm>
            <a:off x="312458" y="1369744"/>
            <a:ext cx="11593122" cy="4232587"/>
          </a:xfrm>
          <a:prstGeom prst="rect">
            <a:avLst/>
          </a:prstGeom>
        </p:spPr>
      </p:pic>
    </p:spTree>
    <p:extLst>
      <p:ext uri="{BB962C8B-B14F-4D97-AF65-F5344CB8AC3E}">
        <p14:creationId xmlns:p14="http://schemas.microsoft.com/office/powerpoint/2010/main" val="231362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pic>
        <p:nvPicPr>
          <p:cNvPr id="5" name="Picture 4">
            <a:extLst>
              <a:ext uri="{FF2B5EF4-FFF2-40B4-BE49-F238E27FC236}">
                <a16:creationId xmlns:a16="http://schemas.microsoft.com/office/drawing/2014/main" id="{8D972840-43C6-499F-A9BD-2496945BD737}"/>
              </a:ext>
            </a:extLst>
          </p:cNvPr>
          <p:cNvPicPr>
            <a:picLocks noChangeAspect="1"/>
          </p:cNvPicPr>
          <p:nvPr/>
        </p:nvPicPr>
        <p:blipFill>
          <a:blip r:embed="rId3"/>
          <a:stretch>
            <a:fillRect/>
          </a:stretch>
        </p:blipFill>
        <p:spPr>
          <a:xfrm>
            <a:off x="303267" y="939277"/>
            <a:ext cx="11510151" cy="5126090"/>
          </a:xfrm>
          <a:prstGeom prst="rect">
            <a:avLst/>
          </a:prstGeom>
        </p:spPr>
      </p:pic>
      <p:sp>
        <p:nvSpPr>
          <p:cNvPr id="3" name="Rectangle 2">
            <a:extLst>
              <a:ext uri="{FF2B5EF4-FFF2-40B4-BE49-F238E27FC236}">
                <a16:creationId xmlns:a16="http://schemas.microsoft.com/office/drawing/2014/main" id="{147526E6-91BE-4165-8B66-C0EE6F976DEF}"/>
              </a:ext>
            </a:extLst>
          </p:cNvPr>
          <p:cNvSpPr/>
          <p:nvPr/>
        </p:nvSpPr>
        <p:spPr bwMode="auto">
          <a:xfrm>
            <a:off x="236376" y="2419739"/>
            <a:ext cx="11607281" cy="2183363"/>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ＭＳ Ｐゴシック" pitchFamily="34" charset="-128"/>
            </a:endParaRPr>
          </a:p>
        </p:txBody>
      </p:sp>
    </p:spTree>
    <p:extLst>
      <p:ext uri="{BB962C8B-B14F-4D97-AF65-F5344CB8AC3E}">
        <p14:creationId xmlns:p14="http://schemas.microsoft.com/office/powerpoint/2010/main" val="178587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sp>
        <p:nvSpPr>
          <p:cNvPr id="3" name="TextBox 2">
            <a:extLst>
              <a:ext uri="{FF2B5EF4-FFF2-40B4-BE49-F238E27FC236}">
                <a16:creationId xmlns:a16="http://schemas.microsoft.com/office/drawing/2014/main" id="{E4C8567F-C39C-407C-98DE-4DDFFE57A3C1}"/>
              </a:ext>
            </a:extLst>
          </p:cNvPr>
          <p:cNvSpPr txBox="1"/>
          <p:nvPr/>
        </p:nvSpPr>
        <p:spPr>
          <a:xfrm>
            <a:off x="431926" y="5901161"/>
            <a:ext cx="973215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On completion of Schedule A, Move to the PPP Application – Page 1</a:t>
            </a:r>
          </a:p>
        </p:txBody>
      </p:sp>
      <p:pic>
        <p:nvPicPr>
          <p:cNvPr id="6" name="Picture 5">
            <a:extLst>
              <a:ext uri="{FF2B5EF4-FFF2-40B4-BE49-F238E27FC236}">
                <a16:creationId xmlns:a16="http://schemas.microsoft.com/office/drawing/2014/main" id="{1DB7E141-DDB1-440F-B1A7-DC354135C4E5}"/>
              </a:ext>
            </a:extLst>
          </p:cNvPr>
          <p:cNvPicPr>
            <a:picLocks noChangeAspect="1"/>
          </p:cNvPicPr>
          <p:nvPr/>
        </p:nvPicPr>
        <p:blipFill>
          <a:blip r:embed="rId3"/>
          <a:stretch>
            <a:fillRect/>
          </a:stretch>
        </p:blipFill>
        <p:spPr>
          <a:xfrm>
            <a:off x="533015" y="371139"/>
            <a:ext cx="10347884" cy="5341628"/>
          </a:xfrm>
          <a:prstGeom prst="rect">
            <a:avLst/>
          </a:prstGeom>
        </p:spPr>
      </p:pic>
    </p:spTree>
    <p:extLst>
      <p:ext uri="{BB962C8B-B14F-4D97-AF65-F5344CB8AC3E}">
        <p14:creationId xmlns:p14="http://schemas.microsoft.com/office/powerpoint/2010/main" val="225205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pic>
        <p:nvPicPr>
          <p:cNvPr id="6" name="Picture 5">
            <a:extLst>
              <a:ext uri="{FF2B5EF4-FFF2-40B4-BE49-F238E27FC236}">
                <a16:creationId xmlns:a16="http://schemas.microsoft.com/office/drawing/2014/main" id="{5B5BAA1E-80CB-4507-A744-2CA125A507A1}"/>
              </a:ext>
            </a:extLst>
          </p:cNvPr>
          <p:cNvPicPr>
            <a:picLocks noChangeAspect="1"/>
          </p:cNvPicPr>
          <p:nvPr/>
        </p:nvPicPr>
        <p:blipFill>
          <a:blip r:embed="rId3"/>
          <a:stretch>
            <a:fillRect/>
          </a:stretch>
        </p:blipFill>
        <p:spPr>
          <a:xfrm>
            <a:off x="163121" y="1760935"/>
            <a:ext cx="11597717" cy="4411265"/>
          </a:xfrm>
          <a:prstGeom prst="rect">
            <a:avLst/>
          </a:prstGeom>
        </p:spPr>
      </p:pic>
      <p:sp>
        <p:nvSpPr>
          <p:cNvPr id="12" name="TextBox 11">
            <a:extLst>
              <a:ext uri="{FF2B5EF4-FFF2-40B4-BE49-F238E27FC236}">
                <a16:creationId xmlns:a16="http://schemas.microsoft.com/office/drawing/2014/main" id="{88F945BF-9390-444F-8BB8-5F58D7B41715}"/>
              </a:ext>
            </a:extLst>
          </p:cNvPr>
          <p:cNvSpPr txBox="1"/>
          <p:nvPr/>
        </p:nvSpPr>
        <p:spPr>
          <a:xfrm>
            <a:off x="163121" y="2949974"/>
            <a:ext cx="11436892" cy="1493367"/>
          </a:xfrm>
          <a:prstGeom prst="rect">
            <a:avLst/>
          </a:prstGeom>
          <a:noFill/>
          <a:ln>
            <a:solidFill>
              <a:srgbClr val="FF00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48816321-E188-4326-95F8-8DB4BBE7B8DA}"/>
              </a:ext>
            </a:extLst>
          </p:cNvPr>
          <p:cNvSpPr txBox="1"/>
          <p:nvPr/>
        </p:nvSpPr>
        <p:spPr>
          <a:xfrm>
            <a:off x="422738" y="457200"/>
            <a:ext cx="9419699" cy="646331"/>
          </a:xfrm>
          <a:prstGeom prst="rect">
            <a:avLst/>
          </a:prstGeom>
          <a:noFill/>
        </p:spPr>
        <p:txBody>
          <a:bodyPr wrap="square" rtlCol="0">
            <a:spAutoFit/>
          </a:bodyPr>
          <a:lstStyle/>
          <a:p>
            <a:r>
              <a:rPr lang="en-US" sz="3600" dirty="0"/>
              <a:t>Forgiveness Application Page 1</a:t>
            </a:r>
          </a:p>
        </p:txBody>
      </p:sp>
    </p:spTree>
    <p:extLst>
      <p:ext uri="{BB962C8B-B14F-4D97-AF65-F5344CB8AC3E}">
        <p14:creationId xmlns:p14="http://schemas.microsoft.com/office/powerpoint/2010/main" val="167958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sp>
        <p:nvSpPr>
          <p:cNvPr id="13" name="TextBox 12">
            <a:extLst>
              <a:ext uri="{FF2B5EF4-FFF2-40B4-BE49-F238E27FC236}">
                <a16:creationId xmlns:a16="http://schemas.microsoft.com/office/drawing/2014/main" id="{48816321-E188-4326-95F8-8DB4BBE7B8DA}"/>
              </a:ext>
            </a:extLst>
          </p:cNvPr>
          <p:cNvSpPr txBox="1"/>
          <p:nvPr/>
        </p:nvSpPr>
        <p:spPr>
          <a:xfrm>
            <a:off x="422738" y="457200"/>
            <a:ext cx="9419699" cy="646331"/>
          </a:xfrm>
          <a:prstGeom prst="rect">
            <a:avLst/>
          </a:prstGeom>
          <a:noFill/>
        </p:spPr>
        <p:txBody>
          <a:bodyPr wrap="square" rtlCol="0">
            <a:spAutoFit/>
          </a:bodyPr>
          <a:lstStyle/>
          <a:p>
            <a:r>
              <a:rPr lang="en-US" sz="3600" dirty="0"/>
              <a:t>Forgiveness Application Page 1</a:t>
            </a:r>
          </a:p>
        </p:txBody>
      </p:sp>
      <p:pic>
        <p:nvPicPr>
          <p:cNvPr id="3" name="Picture 2">
            <a:extLst>
              <a:ext uri="{FF2B5EF4-FFF2-40B4-BE49-F238E27FC236}">
                <a16:creationId xmlns:a16="http://schemas.microsoft.com/office/drawing/2014/main" id="{A99E895E-9EDE-4DDF-AAE6-70A0B80016B5}"/>
              </a:ext>
            </a:extLst>
          </p:cNvPr>
          <p:cNvPicPr>
            <a:picLocks noChangeAspect="1"/>
          </p:cNvPicPr>
          <p:nvPr/>
        </p:nvPicPr>
        <p:blipFill>
          <a:blip r:embed="rId3"/>
          <a:stretch>
            <a:fillRect/>
          </a:stretch>
        </p:blipFill>
        <p:spPr>
          <a:xfrm>
            <a:off x="150101" y="1287748"/>
            <a:ext cx="11441487" cy="2599601"/>
          </a:xfrm>
          <a:prstGeom prst="rect">
            <a:avLst/>
          </a:prstGeom>
        </p:spPr>
      </p:pic>
      <p:sp>
        <p:nvSpPr>
          <p:cNvPr id="10" name="Content Placeholder 5">
            <a:extLst>
              <a:ext uri="{FF2B5EF4-FFF2-40B4-BE49-F238E27FC236}">
                <a16:creationId xmlns:a16="http://schemas.microsoft.com/office/drawing/2014/main" id="{491AE78B-87C1-4256-9A38-74000F72FD91}"/>
              </a:ext>
            </a:extLst>
          </p:cNvPr>
          <p:cNvSpPr>
            <a:spLocks noGrp="1"/>
          </p:cNvSpPr>
          <p:nvPr>
            <p:ph idx="1"/>
          </p:nvPr>
        </p:nvSpPr>
        <p:spPr>
          <a:xfrm>
            <a:off x="303269" y="4059307"/>
            <a:ext cx="10981607" cy="2094931"/>
          </a:xfrm>
        </p:spPr>
        <p:txBody>
          <a:bodyPr/>
          <a:lstStyle/>
          <a:p>
            <a:pPr>
              <a:spcBef>
                <a:spcPts val="384"/>
              </a:spcBef>
            </a:pPr>
            <a:r>
              <a:rPr lang="en-US" sz="2000" dirty="0"/>
              <a:t>Line 11: Enter the smallest of lines 8, 9, or 10. Note: If applicable, </a:t>
            </a:r>
            <a:r>
              <a:rPr lang="en-US" sz="2000" b="1" dirty="0"/>
              <a:t>SBA will deduct EIDL Advance Amounts</a:t>
            </a:r>
            <a:r>
              <a:rPr lang="en-US" sz="2000" dirty="0"/>
              <a:t> from the forgiveness amount remitted to the Lender</a:t>
            </a:r>
            <a:endParaRPr lang="en-US" sz="2000" dirty="0">
              <a:solidFill>
                <a:srgbClr val="000000"/>
              </a:solidFill>
            </a:endParaRPr>
          </a:p>
          <a:p>
            <a:pPr>
              <a:spcBef>
                <a:spcPts val="384"/>
              </a:spcBef>
            </a:pPr>
            <a:r>
              <a:rPr lang="en-US" sz="2000" dirty="0">
                <a:solidFill>
                  <a:srgbClr val="000000"/>
                </a:solidFill>
              </a:rPr>
              <a:t>Signature and Initials follow on page 2</a:t>
            </a:r>
          </a:p>
          <a:p>
            <a:pPr>
              <a:spcBef>
                <a:spcPts val="384"/>
              </a:spcBef>
            </a:pPr>
            <a:r>
              <a:rPr lang="en-US" sz="2000" dirty="0">
                <a:solidFill>
                  <a:srgbClr val="000000"/>
                </a:solidFill>
              </a:rPr>
              <a:t>Your lender will provide the list for supporting documentation</a:t>
            </a:r>
          </a:p>
          <a:p>
            <a:pPr>
              <a:spcBef>
                <a:spcPts val="384"/>
              </a:spcBef>
            </a:pPr>
            <a:endParaRPr lang="en-US" sz="1800" dirty="0">
              <a:solidFill>
                <a:srgbClr val="000000"/>
              </a:solidFill>
            </a:endParaRPr>
          </a:p>
          <a:p>
            <a:pPr>
              <a:spcBef>
                <a:spcPts val="384"/>
              </a:spcBef>
            </a:pPr>
            <a:r>
              <a:rPr lang="en-US" sz="2000" dirty="0">
                <a:solidFill>
                  <a:srgbClr val="000000"/>
                </a:solidFill>
              </a:rPr>
              <a:t>Use the SBDC Spreadsheet to do the math</a:t>
            </a:r>
          </a:p>
          <a:p>
            <a:pPr marL="0" indent="0">
              <a:spcBef>
                <a:spcPts val="384"/>
              </a:spcBef>
              <a:buNone/>
            </a:pPr>
            <a:endParaRPr lang="en-US" sz="1600" dirty="0">
              <a:solidFill>
                <a:srgbClr val="000000"/>
              </a:solidFill>
            </a:endParaRPr>
          </a:p>
          <a:p>
            <a:pPr marL="0" indent="0">
              <a:spcBef>
                <a:spcPts val="384"/>
              </a:spcBef>
              <a:buNone/>
            </a:pPr>
            <a:endParaRPr lang="en-US" sz="1400" dirty="0">
              <a:solidFill>
                <a:srgbClr val="000000"/>
              </a:solidFill>
            </a:endParaRPr>
          </a:p>
          <a:p>
            <a:pPr marL="0" indent="0">
              <a:spcBef>
                <a:spcPts val="384"/>
              </a:spcBef>
              <a:buNone/>
            </a:pPr>
            <a:endParaRPr lang="en-US" sz="1400" dirty="0">
              <a:solidFill>
                <a:srgbClr val="000000"/>
              </a:solidFill>
            </a:endParaRPr>
          </a:p>
        </p:txBody>
      </p:sp>
    </p:spTree>
    <p:extLst>
      <p:ext uri="{BB962C8B-B14F-4D97-AF65-F5344CB8AC3E}">
        <p14:creationId xmlns:p14="http://schemas.microsoft.com/office/powerpoint/2010/main" val="37584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sp>
        <p:nvSpPr>
          <p:cNvPr id="2" name="TextBox 1">
            <a:extLst>
              <a:ext uri="{FF2B5EF4-FFF2-40B4-BE49-F238E27FC236}">
                <a16:creationId xmlns:a16="http://schemas.microsoft.com/office/drawing/2014/main" id="{22AA6566-839B-4C84-A3C7-6EB87C36DB63}"/>
              </a:ext>
            </a:extLst>
          </p:cNvPr>
          <p:cNvSpPr txBox="1"/>
          <p:nvPr/>
        </p:nvSpPr>
        <p:spPr>
          <a:xfrm>
            <a:off x="729751" y="365974"/>
            <a:ext cx="9313013" cy="461665"/>
          </a:xfrm>
          <a:prstGeom prst="rect">
            <a:avLst/>
          </a:prstGeom>
          <a:noFill/>
        </p:spPr>
        <p:txBody>
          <a:bodyPr wrap="square" rtlCol="0">
            <a:spAutoFit/>
          </a:bodyPr>
          <a:lstStyle/>
          <a:p>
            <a:r>
              <a:rPr lang="en-US" sz="2400" b="1" dirty="0"/>
              <a:t>PPP Loan Forgiveness Application</a:t>
            </a:r>
          </a:p>
        </p:txBody>
      </p:sp>
      <p:pic>
        <p:nvPicPr>
          <p:cNvPr id="9" name="Picture 8">
            <a:extLst>
              <a:ext uri="{FF2B5EF4-FFF2-40B4-BE49-F238E27FC236}">
                <a16:creationId xmlns:a16="http://schemas.microsoft.com/office/drawing/2014/main" id="{68A0AFA6-5B34-41F8-8AE4-291F5F1835CE}"/>
              </a:ext>
            </a:extLst>
          </p:cNvPr>
          <p:cNvPicPr>
            <a:picLocks noChangeAspect="1"/>
          </p:cNvPicPr>
          <p:nvPr/>
        </p:nvPicPr>
        <p:blipFill>
          <a:blip r:embed="rId3"/>
          <a:stretch>
            <a:fillRect/>
          </a:stretch>
        </p:blipFill>
        <p:spPr>
          <a:xfrm>
            <a:off x="344682" y="827639"/>
            <a:ext cx="9791834" cy="5609437"/>
          </a:xfrm>
          <a:prstGeom prst="rect">
            <a:avLst/>
          </a:prstGeom>
        </p:spPr>
      </p:pic>
    </p:spTree>
    <p:extLst>
      <p:ext uri="{BB962C8B-B14F-4D97-AF65-F5344CB8AC3E}">
        <p14:creationId xmlns:p14="http://schemas.microsoft.com/office/powerpoint/2010/main" val="199005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33600" y="304800"/>
            <a:ext cx="8382000" cy="1462088"/>
          </a:xfrm>
        </p:spPr>
        <p:txBody>
          <a:bodyPr/>
          <a:lstStyle/>
          <a:p>
            <a:pPr algn="ctr"/>
            <a:r>
              <a:rPr lang="en-US" altLang="en-US" b="1" dirty="0">
                <a:latin typeface="Arial" panose="020B0604020202020204" pitchFamily="34" charset="0"/>
              </a:rPr>
              <a:t>Schedule a Counseling Session</a:t>
            </a:r>
          </a:p>
        </p:txBody>
      </p:sp>
      <p:sp>
        <p:nvSpPr>
          <p:cNvPr id="4102" name="Line 6"/>
          <p:cNvSpPr>
            <a:spLocks noChangeShapeType="1"/>
          </p:cNvSpPr>
          <p:nvPr/>
        </p:nvSpPr>
        <p:spPr bwMode="auto">
          <a:xfrm>
            <a:off x="2057400" y="1219200"/>
            <a:ext cx="78486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nchor="b"/>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1" y="1766888"/>
            <a:ext cx="2112037" cy="1143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2209801"/>
            <a:ext cx="5339106" cy="2607611"/>
          </a:xfrm>
          <a:prstGeom prst="rect">
            <a:avLst/>
          </a:prstGeom>
        </p:spPr>
      </p:pic>
      <p:sp>
        <p:nvSpPr>
          <p:cNvPr id="7" name="Rectangle 6">
            <a:extLst>
              <a:ext uri="{FF2B5EF4-FFF2-40B4-BE49-F238E27FC236}">
                <a16:creationId xmlns:a16="http://schemas.microsoft.com/office/drawing/2014/main" id="{F1CB5C21-4476-4984-AD85-FE15BDAB4294}"/>
              </a:ext>
            </a:extLst>
          </p:cNvPr>
          <p:cNvSpPr/>
          <p:nvPr/>
        </p:nvSpPr>
        <p:spPr>
          <a:xfrm>
            <a:off x="2209801" y="5100936"/>
            <a:ext cx="5836011" cy="461665"/>
          </a:xfrm>
          <a:prstGeom prst="rect">
            <a:avLst/>
          </a:prstGeom>
        </p:spPr>
        <p:txBody>
          <a:bodyPr wrap="square">
            <a:spAutoFit/>
          </a:bodyPr>
          <a:lstStyle/>
          <a:p>
            <a:r>
              <a:rPr lang="en-US" sz="2400" dirty="0">
                <a:hlinkClick r:id="rId5"/>
              </a:rPr>
              <a:t>https://www.virginiasbdc.org/locations/</a:t>
            </a:r>
            <a:endParaRPr lang="en-US" sz="2400" dirty="0"/>
          </a:p>
        </p:txBody>
      </p:sp>
    </p:spTree>
    <p:extLst>
      <p:ext uri="{BB962C8B-B14F-4D97-AF65-F5344CB8AC3E}">
        <p14:creationId xmlns:p14="http://schemas.microsoft.com/office/powerpoint/2010/main" val="88015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6778" y="1315552"/>
            <a:ext cx="10519032" cy="3875497"/>
          </a:xfrm>
        </p:spPr>
        <p:txBody>
          <a:bodyPr/>
          <a:lstStyle/>
          <a:p>
            <a:pPr>
              <a:spcBef>
                <a:spcPts val="384"/>
              </a:spcBef>
            </a:pPr>
            <a:r>
              <a:rPr lang="en-US" sz="1800" dirty="0">
                <a:solidFill>
                  <a:srgbClr val="000000"/>
                </a:solidFill>
              </a:rPr>
              <a:t>Your lender will make the decision concerning what is eligible and what is not eligible for forgiveness.  Check with them to find out what documents will be required</a:t>
            </a:r>
          </a:p>
          <a:p>
            <a:pPr>
              <a:spcBef>
                <a:spcPts val="384"/>
              </a:spcBef>
            </a:pPr>
            <a:r>
              <a:rPr lang="en-US" sz="1800" dirty="0" err="1">
                <a:solidFill>
                  <a:srgbClr val="000000"/>
                </a:solidFill>
              </a:rPr>
              <a:t>Bankerese</a:t>
            </a:r>
            <a:r>
              <a:rPr lang="en-US" sz="1800" dirty="0">
                <a:solidFill>
                  <a:srgbClr val="000000"/>
                </a:solidFill>
              </a:rPr>
              <a:t> – most industries have their own unique language.  Be sure that you clearly understand what they need for forgiveness and ask questions</a:t>
            </a:r>
          </a:p>
          <a:p>
            <a:pPr>
              <a:spcBef>
                <a:spcPts val="384"/>
              </a:spcBef>
            </a:pPr>
            <a:r>
              <a:rPr lang="en-US" sz="1800" dirty="0">
                <a:solidFill>
                  <a:srgbClr val="000000"/>
                </a:solidFill>
              </a:rPr>
              <a:t>The guidelines are a work in process and are subject to change without notice</a:t>
            </a:r>
          </a:p>
          <a:p>
            <a:pPr>
              <a:spcBef>
                <a:spcPts val="384"/>
              </a:spcBef>
            </a:pPr>
            <a:r>
              <a:rPr lang="en-US" sz="1800" dirty="0">
                <a:solidFill>
                  <a:srgbClr val="000000"/>
                </a:solidFill>
              </a:rPr>
              <a:t>Watch out for “shall” or “must”.  This means you are required to provide whatever follows</a:t>
            </a:r>
          </a:p>
          <a:p>
            <a:pPr>
              <a:spcBef>
                <a:spcPts val="384"/>
              </a:spcBef>
            </a:pPr>
            <a:r>
              <a:rPr lang="en-US" sz="1800" dirty="0">
                <a:solidFill>
                  <a:srgbClr val="000000"/>
                </a:solidFill>
              </a:rPr>
              <a:t>Forgiveness is not “all or nothing”</a:t>
            </a:r>
          </a:p>
          <a:p>
            <a:pPr>
              <a:spcBef>
                <a:spcPts val="384"/>
              </a:spcBef>
            </a:pPr>
            <a:r>
              <a:rPr lang="en-US" sz="1800" b="1" dirty="0">
                <a:solidFill>
                  <a:srgbClr val="000000"/>
                </a:solidFill>
              </a:rPr>
              <a:t>Become familiar with “Covered Period” and “Alternative Payroll Covered Period”</a:t>
            </a:r>
          </a:p>
          <a:p>
            <a:pPr>
              <a:spcBef>
                <a:spcPts val="384"/>
              </a:spcBef>
            </a:pPr>
            <a:r>
              <a:rPr lang="en-US" sz="1800" b="1" dirty="0">
                <a:solidFill>
                  <a:srgbClr val="000000"/>
                </a:solidFill>
              </a:rPr>
              <a:t>Prepayment of expenses are not eligible</a:t>
            </a:r>
          </a:p>
          <a:p>
            <a:pPr>
              <a:spcBef>
                <a:spcPts val="384"/>
              </a:spcBef>
            </a:pPr>
            <a:r>
              <a:rPr lang="en-US" sz="1800" dirty="0">
                <a:solidFill>
                  <a:srgbClr val="000000"/>
                </a:solidFill>
              </a:rPr>
              <a:t>“Safe Harbor” provisions need to be understood</a:t>
            </a:r>
          </a:p>
          <a:p>
            <a:pPr>
              <a:spcBef>
                <a:spcPts val="384"/>
              </a:spcBef>
            </a:pPr>
            <a:r>
              <a:rPr lang="en-US" sz="1800" dirty="0">
                <a:solidFill>
                  <a:srgbClr val="000000"/>
                </a:solidFill>
              </a:rPr>
              <a:t>Eligible costs can be paid or incurred</a:t>
            </a:r>
          </a:p>
          <a:p>
            <a:pPr>
              <a:spcBef>
                <a:spcPts val="384"/>
              </a:spcBef>
            </a:pPr>
            <a:r>
              <a:rPr lang="en-US" sz="1800" dirty="0">
                <a:solidFill>
                  <a:srgbClr val="000000"/>
                </a:solidFill>
              </a:rPr>
              <a:t>The 60%/40% split between payroll and other eligible expenses remain in effect</a:t>
            </a:r>
          </a:p>
          <a:p>
            <a:pPr>
              <a:spcBef>
                <a:spcPts val="384"/>
              </a:spcBef>
            </a:pPr>
            <a:endParaRPr lang="en-US" sz="1800" dirty="0">
              <a:solidFill>
                <a:srgbClr val="000000"/>
              </a:solidFill>
            </a:endParaRPr>
          </a:p>
          <a:p>
            <a:pPr>
              <a:spcBef>
                <a:spcPts val="384"/>
              </a:spcBef>
            </a:pPr>
            <a:endParaRPr lang="en-US" sz="1800" dirty="0">
              <a:solidFill>
                <a:srgbClr val="000000"/>
              </a:solidFill>
            </a:endParaRPr>
          </a:p>
          <a:p>
            <a:pPr>
              <a:spcBef>
                <a:spcPts val="384"/>
              </a:spcBef>
            </a:pPr>
            <a:endParaRPr lang="en-US" sz="1400" dirty="0">
              <a:solidFill>
                <a:srgbClr val="000000"/>
              </a:solidFill>
            </a:endParaRPr>
          </a:p>
        </p:txBody>
      </p:sp>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sp>
        <p:nvSpPr>
          <p:cNvPr id="2" name="TextBox 1">
            <a:extLst>
              <a:ext uri="{FF2B5EF4-FFF2-40B4-BE49-F238E27FC236}">
                <a16:creationId xmlns:a16="http://schemas.microsoft.com/office/drawing/2014/main" id="{22AA6566-839B-4C84-A3C7-6EB87C36DB63}"/>
              </a:ext>
            </a:extLst>
          </p:cNvPr>
          <p:cNvSpPr txBox="1"/>
          <p:nvPr/>
        </p:nvSpPr>
        <p:spPr>
          <a:xfrm>
            <a:off x="1157084" y="502703"/>
            <a:ext cx="9313013" cy="461665"/>
          </a:xfrm>
          <a:prstGeom prst="rect">
            <a:avLst/>
          </a:prstGeom>
          <a:noFill/>
        </p:spPr>
        <p:txBody>
          <a:bodyPr wrap="square" rtlCol="0">
            <a:spAutoFit/>
          </a:bodyPr>
          <a:lstStyle/>
          <a:p>
            <a:r>
              <a:rPr lang="en-US" sz="2400" dirty="0"/>
              <a:t>Tips and Considerations</a:t>
            </a:r>
          </a:p>
        </p:txBody>
      </p:sp>
    </p:spTree>
    <p:extLst>
      <p:ext uri="{BB962C8B-B14F-4D97-AF65-F5344CB8AC3E}">
        <p14:creationId xmlns:p14="http://schemas.microsoft.com/office/powerpoint/2010/main" val="387179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6778" y="1315552"/>
            <a:ext cx="10519032" cy="4276864"/>
          </a:xfrm>
        </p:spPr>
        <p:txBody>
          <a:bodyPr/>
          <a:lstStyle/>
          <a:p>
            <a:pPr marL="0" indent="0">
              <a:spcBef>
                <a:spcPts val="384"/>
              </a:spcBef>
              <a:buNone/>
            </a:pPr>
            <a:endParaRPr lang="en-US" sz="1800" dirty="0">
              <a:solidFill>
                <a:srgbClr val="000000"/>
              </a:solidFill>
            </a:endParaRPr>
          </a:p>
          <a:p>
            <a:pPr>
              <a:spcBef>
                <a:spcPts val="384"/>
              </a:spcBef>
            </a:pPr>
            <a:r>
              <a:rPr lang="en-US" sz="1800" dirty="0">
                <a:solidFill>
                  <a:srgbClr val="000000"/>
                </a:solidFill>
              </a:rPr>
              <a:t>Base comparison periods for seasonal employers, either these base periods or a consecutive 12-week period between 5/1/2019 and 9/15/2019</a:t>
            </a:r>
          </a:p>
          <a:p>
            <a:pPr>
              <a:spcBef>
                <a:spcPts val="384"/>
              </a:spcBef>
            </a:pPr>
            <a:r>
              <a:rPr lang="en-US" sz="1800" dirty="0">
                <a:solidFill>
                  <a:srgbClr val="000000"/>
                </a:solidFill>
              </a:rPr>
              <a:t>To receive maximum Full-time Equivalent Employees (FTE), of 1.0, employee records must reflect that they worked 40 hours per week.</a:t>
            </a:r>
          </a:p>
          <a:p>
            <a:pPr>
              <a:spcBef>
                <a:spcPts val="384"/>
              </a:spcBef>
            </a:pPr>
            <a:r>
              <a:rPr lang="en-US" sz="1800" b="1" dirty="0">
                <a:solidFill>
                  <a:srgbClr val="000000"/>
                </a:solidFill>
              </a:rPr>
              <a:t>If an employee was made a written offer to return to work and refused in writing to do so, or if the employee was terminated for cause (with proper documentation), their reduced headcount will not affect forgiveness</a:t>
            </a:r>
          </a:p>
          <a:p>
            <a:pPr>
              <a:spcBef>
                <a:spcPts val="384"/>
              </a:spcBef>
            </a:pPr>
            <a:r>
              <a:rPr lang="en-US" sz="1800" b="1" dirty="0">
                <a:solidFill>
                  <a:srgbClr val="333333"/>
                </a:solidFill>
                <a:latin typeface="Lato"/>
              </a:rPr>
              <a:t>If employer could not restore business to a comparable level of activity because of social distancing or other Federal health guidance MAY not effect forgiveness</a:t>
            </a:r>
            <a:endParaRPr lang="en-US" sz="1800" b="1" dirty="0">
              <a:solidFill>
                <a:srgbClr val="000000"/>
              </a:solidFill>
            </a:endParaRPr>
          </a:p>
          <a:p>
            <a:pPr>
              <a:spcBef>
                <a:spcPts val="384"/>
              </a:spcBef>
            </a:pPr>
            <a:r>
              <a:rPr lang="en-US" sz="1800" dirty="0">
                <a:solidFill>
                  <a:srgbClr val="000000"/>
                </a:solidFill>
              </a:rPr>
              <a:t>Tips can be included in forgiven compensation, based on records maintained by the borrower</a:t>
            </a:r>
          </a:p>
          <a:p>
            <a:pPr>
              <a:spcBef>
                <a:spcPts val="384"/>
              </a:spcBef>
            </a:pPr>
            <a:r>
              <a:rPr lang="en-US" sz="1800" b="1" dirty="0">
                <a:solidFill>
                  <a:srgbClr val="000000"/>
                </a:solidFill>
              </a:rPr>
              <a:t>Funds not forgiven MAY BE converted to a 5-year loan for pre June 5 loans, which is on forbearance for 6 months.  This as at the option of the lender.</a:t>
            </a:r>
          </a:p>
        </p:txBody>
      </p:sp>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sp>
        <p:nvSpPr>
          <p:cNvPr id="2" name="TextBox 1">
            <a:extLst>
              <a:ext uri="{FF2B5EF4-FFF2-40B4-BE49-F238E27FC236}">
                <a16:creationId xmlns:a16="http://schemas.microsoft.com/office/drawing/2014/main" id="{22AA6566-839B-4C84-A3C7-6EB87C36DB63}"/>
              </a:ext>
            </a:extLst>
          </p:cNvPr>
          <p:cNvSpPr txBox="1"/>
          <p:nvPr/>
        </p:nvSpPr>
        <p:spPr>
          <a:xfrm>
            <a:off x="1157084" y="502703"/>
            <a:ext cx="9313013" cy="461665"/>
          </a:xfrm>
          <a:prstGeom prst="rect">
            <a:avLst/>
          </a:prstGeom>
          <a:noFill/>
        </p:spPr>
        <p:txBody>
          <a:bodyPr wrap="square" rtlCol="0">
            <a:spAutoFit/>
          </a:bodyPr>
          <a:lstStyle/>
          <a:p>
            <a:r>
              <a:rPr lang="en-US" sz="2400" dirty="0"/>
              <a:t>Tips and Considerations</a:t>
            </a:r>
          </a:p>
        </p:txBody>
      </p:sp>
    </p:spTree>
    <p:extLst>
      <p:ext uri="{BB962C8B-B14F-4D97-AF65-F5344CB8AC3E}">
        <p14:creationId xmlns:p14="http://schemas.microsoft.com/office/powerpoint/2010/main" val="144581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9357" y="304800"/>
            <a:ext cx="10643443" cy="1462088"/>
          </a:xfrm>
        </p:spPr>
        <p:txBody>
          <a:bodyPr/>
          <a:lstStyle/>
          <a:p>
            <a:pPr algn="ctr"/>
            <a:r>
              <a:rPr lang="en-US" altLang="en-US" sz="3600" b="1" dirty="0"/>
              <a:t>Virginia Small Business Development Center (SBDC) Network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381" y="1936957"/>
            <a:ext cx="3020479" cy="16346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8333" y="1936957"/>
            <a:ext cx="6629006" cy="3237596"/>
          </a:xfrm>
          <a:prstGeom prst="rect">
            <a:avLst/>
          </a:prstGeom>
        </p:spPr>
      </p:pic>
      <p:sp>
        <p:nvSpPr>
          <p:cNvPr id="7" name="Rectangle 6">
            <a:extLst>
              <a:ext uri="{FF2B5EF4-FFF2-40B4-BE49-F238E27FC236}">
                <a16:creationId xmlns:a16="http://schemas.microsoft.com/office/drawing/2014/main" id="{F1CB5C21-4476-4984-AD85-FE15BDAB4294}"/>
              </a:ext>
            </a:extLst>
          </p:cNvPr>
          <p:cNvSpPr/>
          <p:nvPr/>
        </p:nvSpPr>
        <p:spPr>
          <a:xfrm>
            <a:off x="3076531" y="5407967"/>
            <a:ext cx="5836011" cy="461665"/>
          </a:xfrm>
          <a:prstGeom prst="rect">
            <a:avLst/>
          </a:prstGeom>
        </p:spPr>
        <p:txBody>
          <a:bodyPr wrap="square">
            <a:spAutoFit/>
          </a:bodyPr>
          <a:lstStyle/>
          <a:p>
            <a:r>
              <a:rPr lang="en-US" sz="2400" dirty="0">
                <a:solidFill>
                  <a:srgbClr val="000000"/>
                </a:solidFill>
                <a:latin typeface="Tahoma"/>
                <a:ea typeface="ＭＳ Ｐゴシック"/>
                <a:hlinkClick r:id="rId5"/>
              </a:rPr>
              <a:t>https://www.virginiasbdc.org/locations/</a:t>
            </a:r>
            <a:endParaRPr lang="en-US" sz="2400" dirty="0">
              <a:solidFill>
                <a:srgbClr val="000000"/>
              </a:solidFill>
              <a:latin typeface="Tahoma"/>
              <a:ea typeface="ＭＳ Ｐゴシック"/>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6778" y="1315552"/>
            <a:ext cx="10519032" cy="4276864"/>
          </a:xfrm>
        </p:spPr>
        <p:txBody>
          <a:bodyPr/>
          <a:lstStyle/>
          <a:p>
            <a:pPr marL="0" indent="0">
              <a:spcBef>
                <a:spcPts val="384"/>
              </a:spcBef>
              <a:buNone/>
            </a:pPr>
            <a:endParaRPr lang="en-US" sz="1800" dirty="0">
              <a:solidFill>
                <a:srgbClr val="000000"/>
              </a:solidFill>
            </a:endParaRPr>
          </a:p>
          <a:p>
            <a:r>
              <a:rPr lang="en-US" sz="1800" dirty="0"/>
              <a:t>Congress is considering changes to the EIDL Advance period, but to date they have not passed any additional legislation</a:t>
            </a:r>
          </a:p>
          <a:p>
            <a:r>
              <a:rPr lang="en-US" sz="1800" b="1" dirty="0"/>
              <a:t>Once your application package has been received by your lender, they have up to 60 days to determine the amount of forgiveness, and the SBA has an additional 90 days to review the lender’s recommendation</a:t>
            </a:r>
          </a:p>
          <a:p>
            <a:r>
              <a:rPr lang="en-US" sz="1800" dirty="0"/>
              <a:t>Keep detailed documentation including bank statements, invoices, bills, payroll tax filings, completion of the Certification form included in the Forgiveness Application</a:t>
            </a:r>
          </a:p>
          <a:p>
            <a:r>
              <a:rPr lang="en-US" sz="1800" dirty="0"/>
              <a:t>Any other documents required by your lender and/or the SBA</a:t>
            </a:r>
          </a:p>
          <a:p>
            <a:r>
              <a:rPr lang="en-US" sz="1800" b="1" dirty="0"/>
              <a:t>Retain these records for a minimum of 6 years</a:t>
            </a:r>
          </a:p>
          <a:p>
            <a:r>
              <a:rPr lang="en-US" sz="1800" b="1" dirty="0"/>
              <a:t>Check with your back to see if they are accepting forgiveness applications through their portals.</a:t>
            </a:r>
          </a:p>
        </p:txBody>
      </p:sp>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sp>
        <p:nvSpPr>
          <p:cNvPr id="2" name="TextBox 1">
            <a:extLst>
              <a:ext uri="{FF2B5EF4-FFF2-40B4-BE49-F238E27FC236}">
                <a16:creationId xmlns:a16="http://schemas.microsoft.com/office/drawing/2014/main" id="{22AA6566-839B-4C84-A3C7-6EB87C36DB63}"/>
              </a:ext>
            </a:extLst>
          </p:cNvPr>
          <p:cNvSpPr txBox="1"/>
          <p:nvPr/>
        </p:nvSpPr>
        <p:spPr>
          <a:xfrm>
            <a:off x="1157084" y="502703"/>
            <a:ext cx="9313013" cy="461665"/>
          </a:xfrm>
          <a:prstGeom prst="rect">
            <a:avLst/>
          </a:prstGeom>
          <a:noFill/>
        </p:spPr>
        <p:txBody>
          <a:bodyPr wrap="square" rtlCol="0">
            <a:spAutoFit/>
          </a:bodyPr>
          <a:lstStyle/>
          <a:p>
            <a:r>
              <a:rPr lang="en-US" sz="2400" dirty="0"/>
              <a:t>Tips and Considerations</a:t>
            </a:r>
          </a:p>
        </p:txBody>
      </p:sp>
    </p:spTree>
    <p:extLst>
      <p:ext uri="{BB962C8B-B14F-4D97-AF65-F5344CB8AC3E}">
        <p14:creationId xmlns:p14="http://schemas.microsoft.com/office/powerpoint/2010/main" val="410490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365127"/>
            <a:ext cx="7886700" cy="1311274"/>
          </a:xfrm>
        </p:spPr>
        <p:txBody>
          <a:bodyPr>
            <a:norm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PPP Flexible Forgiveness Act</a:t>
            </a:r>
          </a:p>
        </p:txBody>
      </p:sp>
      <p:sp>
        <p:nvSpPr>
          <p:cNvPr id="3" name="Content Placeholder 2"/>
          <p:cNvSpPr>
            <a:spLocks noGrp="1"/>
          </p:cNvSpPr>
          <p:nvPr>
            <p:ph idx="1"/>
          </p:nvPr>
        </p:nvSpPr>
        <p:spPr>
          <a:xfrm>
            <a:off x="1194197" y="1676401"/>
            <a:ext cx="7772400" cy="2690043"/>
          </a:xfrm>
        </p:spPr>
        <p:txBody>
          <a:bodyPr/>
          <a:lstStyle/>
          <a:p>
            <a:pPr>
              <a:buClr>
                <a:srgbClr val="1E6FAB"/>
              </a:buClr>
              <a:buFont typeface="Wingdings" panose="05000000000000000000" pitchFamily="2" charset="2"/>
              <a:buChar char="v"/>
            </a:pPr>
            <a:r>
              <a:rPr lang="en-US" sz="2800" dirty="0">
                <a:solidFill>
                  <a:srgbClr val="000000"/>
                </a:solidFill>
              </a:rPr>
              <a:t>Forgiveness Application Overview</a:t>
            </a:r>
          </a:p>
          <a:p>
            <a:pPr>
              <a:buClr>
                <a:srgbClr val="1E6FAB"/>
              </a:buClr>
              <a:buFont typeface="Wingdings" panose="05000000000000000000" pitchFamily="2" charset="2"/>
              <a:buChar char="v"/>
            </a:pPr>
            <a:endParaRPr lang="en-US" sz="2800" dirty="0">
              <a:solidFill>
                <a:srgbClr val="000000"/>
              </a:solidFill>
            </a:endParaRPr>
          </a:p>
          <a:p>
            <a:pPr>
              <a:buClr>
                <a:srgbClr val="1E6FAB"/>
              </a:buClr>
              <a:buFont typeface="Wingdings" panose="05000000000000000000" pitchFamily="2" charset="2"/>
              <a:buChar char="v"/>
            </a:pPr>
            <a:r>
              <a:rPr lang="en-US" sz="2800" dirty="0">
                <a:solidFill>
                  <a:srgbClr val="000000"/>
                </a:solidFill>
              </a:rPr>
              <a:t>Schedule Completion &amp; Safe Harbor Tests</a:t>
            </a:r>
          </a:p>
          <a:p>
            <a:pPr>
              <a:buClr>
                <a:srgbClr val="1E6FAB"/>
              </a:buClr>
              <a:buFont typeface="Wingdings" panose="05000000000000000000" pitchFamily="2" charset="2"/>
              <a:buChar char="v"/>
            </a:pPr>
            <a:endParaRPr lang="en-US" sz="2800" dirty="0">
              <a:solidFill>
                <a:srgbClr val="000000"/>
              </a:solidFill>
            </a:endParaRPr>
          </a:p>
          <a:p>
            <a:pPr>
              <a:buClr>
                <a:srgbClr val="1E6FAB"/>
              </a:buClr>
              <a:buFont typeface="Wingdings" panose="05000000000000000000" pitchFamily="2" charset="2"/>
              <a:buChar char="v"/>
            </a:pPr>
            <a:r>
              <a:rPr lang="en-US" sz="2800" dirty="0">
                <a:solidFill>
                  <a:srgbClr val="000000"/>
                </a:solidFill>
              </a:rPr>
              <a:t>Application Completion</a:t>
            </a:r>
            <a:endParaRPr lang="en-US" sz="2800" dirty="0"/>
          </a:p>
          <a:p>
            <a:pPr marL="0" indent="0" algn="ctr">
              <a:buNone/>
            </a:pPr>
            <a:endParaRPr lang="en-US" sz="2000" dirty="0">
              <a:hlinkClick r:id="rId3"/>
            </a:endParaRPr>
          </a:p>
          <a:p>
            <a:pPr marL="0" indent="0" algn="ctr">
              <a:buNone/>
            </a:pPr>
            <a:endParaRPr lang="en-US" sz="2000" b="1" i="1" dirty="0">
              <a:solidFill>
                <a:srgbClr val="FF0000"/>
              </a:solidFill>
            </a:endParaRPr>
          </a:p>
          <a:p>
            <a:pPr marL="0" indent="0" algn="ctr">
              <a:buNone/>
            </a:pPr>
            <a:r>
              <a:rPr lang="en-US" sz="2000" dirty="0">
                <a:hlinkClick r:id="rId3"/>
              </a:rPr>
              <a:t>https://www.virginiasbdc.org/recoveryresourcecenter//</a:t>
            </a:r>
            <a:endParaRPr lang="en-US" sz="2000" b="1" i="1" dirty="0">
              <a:solidFill>
                <a:srgbClr val="FF0000"/>
              </a:solidFill>
            </a:endParaRPr>
          </a:p>
          <a:p>
            <a:pPr marL="0" indent="0">
              <a:buNone/>
            </a:pPr>
            <a:endParaRPr lang="en-US" dirty="0"/>
          </a:p>
          <a:p>
            <a:pPr marL="0" indent="0">
              <a:buNone/>
            </a:pPr>
            <a:endParaRPr lang="en-US" dirty="0"/>
          </a:p>
          <a:p>
            <a:pPr marL="0" indent="0">
              <a:buNone/>
            </a:pPr>
            <a:endParaRPr lang="en-US" dirty="0"/>
          </a:p>
        </p:txBody>
      </p:sp>
      <p:sp>
        <p:nvSpPr>
          <p:cNvPr id="9" name="Date Placeholder 8"/>
          <p:cNvSpPr>
            <a:spLocks noGrp="1"/>
          </p:cNvSpPr>
          <p:nvPr>
            <p:ph type="dt" sz="half" idx="10"/>
          </p:nvPr>
        </p:nvSpPr>
        <p:spPr>
          <a:xfrm>
            <a:off x="9555480" y="6071489"/>
            <a:ext cx="1905000" cy="457200"/>
          </a:xfrm>
        </p:spPr>
        <p:txBody>
          <a:bodyPr/>
          <a:lstStyle/>
          <a:p>
            <a:pPr>
              <a:defRPr/>
            </a:pPr>
            <a:fld id="{AD8DE138-3CAC-4E10-9414-06D601E88FDB}" type="datetime1">
              <a:rPr lang="en-US" smtClean="0">
                <a:latin typeface="Tahoma"/>
                <a:ea typeface="ＭＳ Ｐゴシック"/>
              </a:rPr>
              <a:pPr>
                <a:defRPr/>
              </a:pPr>
              <a:t>8/18/2020</a:t>
            </a:fld>
            <a:endParaRPr lang="en-US" dirty="0">
              <a:latin typeface="Tahoma"/>
              <a:ea typeface="ＭＳ Ｐゴシック"/>
            </a:endParaRPr>
          </a:p>
        </p:txBody>
      </p:sp>
    </p:spTree>
    <p:extLst>
      <p:ext uri="{BB962C8B-B14F-4D97-AF65-F5344CB8AC3E}">
        <p14:creationId xmlns:p14="http://schemas.microsoft.com/office/powerpoint/2010/main" val="175477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698" y="332962"/>
            <a:ext cx="8127841" cy="815782"/>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PPP Forgiveness Forms</a:t>
            </a:r>
          </a:p>
        </p:txBody>
      </p:sp>
      <p:sp>
        <p:nvSpPr>
          <p:cNvPr id="9" name="Date Placeholder 8"/>
          <p:cNvSpPr>
            <a:spLocks noGrp="1"/>
          </p:cNvSpPr>
          <p:nvPr>
            <p:ph type="dt" sz="half" idx="10"/>
          </p:nvPr>
        </p:nvSpPr>
        <p:spPr>
          <a:xfrm>
            <a:off x="9555480" y="6071489"/>
            <a:ext cx="1905000" cy="457200"/>
          </a:xfrm>
        </p:spPr>
        <p:txBody>
          <a:bodyPr/>
          <a:lstStyle/>
          <a:p>
            <a:pPr>
              <a:defRPr/>
            </a:pPr>
            <a:fld id="{AD8DE138-3CAC-4E10-9414-06D601E88FDB}" type="datetime1">
              <a:rPr lang="en-US">
                <a:latin typeface="Tahoma"/>
                <a:ea typeface="ＭＳ Ｐゴシック"/>
              </a:rPr>
              <a:pPr>
                <a:defRPr/>
              </a:pPr>
              <a:t>8/18/2020</a:t>
            </a:fld>
            <a:endParaRPr lang="en-US" dirty="0">
              <a:latin typeface="Tahoma"/>
              <a:ea typeface="ＭＳ Ｐゴシック"/>
            </a:endParaRPr>
          </a:p>
        </p:txBody>
      </p:sp>
      <p:pic>
        <p:nvPicPr>
          <p:cNvPr id="5" name="Picture 4">
            <a:extLst>
              <a:ext uri="{FF2B5EF4-FFF2-40B4-BE49-F238E27FC236}">
                <a16:creationId xmlns:a16="http://schemas.microsoft.com/office/drawing/2014/main" id="{DF7FF185-1D4C-4804-A3CA-045474E0EC5E}"/>
              </a:ext>
            </a:extLst>
          </p:cNvPr>
          <p:cNvPicPr>
            <a:picLocks noChangeAspect="1"/>
          </p:cNvPicPr>
          <p:nvPr/>
        </p:nvPicPr>
        <p:blipFill>
          <a:blip r:embed="rId3"/>
          <a:stretch>
            <a:fillRect/>
          </a:stretch>
        </p:blipFill>
        <p:spPr>
          <a:xfrm>
            <a:off x="6109534" y="539922"/>
            <a:ext cx="6082466" cy="5985116"/>
          </a:xfrm>
          <a:prstGeom prst="rect">
            <a:avLst/>
          </a:prstGeom>
        </p:spPr>
      </p:pic>
      <p:sp>
        <p:nvSpPr>
          <p:cNvPr id="10" name="TextBox 9">
            <a:extLst>
              <a:ext uri="{FF2B5EF4-FFF2-40B4-BE49-F238E27FC236}">
                <a16:creationId xmlns:a16="http://schemas.microsoft.com/office/drawing/2014/main" id="{590639BE-586B-473E-A319-E4A6A0A4D902}"/>
              </a:ext>
            </a:extLst>
          </p:cNvPr>
          <p:cNvSpPr txBox="1"/>
          <p:nvPr/>
        </p:nvSpPr>
        <p:spPr>
          <a:xfrm>
            <a:off x="199881" y="1822688"/>
            <a:ext cx="6097530" cy="1015663"/>
          </a:xfrm>
          <a:prstGeom prst="rect">
            <a:avLst/>
          </a:prstGeom>
          <a:noFill/>
        </p:spPr>
        <p:txBody>
          <a:bodyPr wrap="square">
            <a:spAutoFit/>
          </a:bodyPr>
          <a:lstStyle/>
          <a:p>
            <a:r>
              <a:rPr lang="en-US" sz="2000" b="1" dirty="0">
                <a:solidFill>
                  <a:schemeClr val="tx2"/>
                </a:solidFill>
              </a:rPr>
              <a:t>https://www.virginiasbdc.org/business-recovery-center/ppp-loan-forgiveness-explained/</a:t>
            </a:r>
          </a:p>
        </p:txBody>
      </p:sp>
      <p:pic>
        <p:nvPicPr>
          <p:cNvPr id="12" name="Picture 11">
            <a:extLst>
              <a:ext uri="{FF2B5EF4-FFF2-40B4-BE49-F238E27FC236}">
                <a16:creationId xmlns:a16="http://schemas.microsoft.com/office/drawing/2014/main" id="{868726C9-FECE-44CF-B862-EDCB97C00646}"/>
              </a:ext>
            </a:extLst>
          </p:cNvPr>
          <p:cNvPicPr>
            <a:picLocks noChangeAspect="1"/>
          </p:cNvPicPr>
          <p:nvPr/>
        </p:nvPicPr>
        <p:blipFill>
          <a:blip r:embed="rId4"/>
          <a:stretch>
            <a:fillRect/>
          </a:stretch>
        </p:blipFill>
        <p:spPr>
          <a:xfrm>
            <a:off x="595624" y="4477624"/>
            <a:ext cx="2462276" cy="1330423"/>
          </a:xfrm>
          <a:prstGeom prst="rect">
            <a:avLst/>
          </a:prstGeom>
        </p:spPr>
      </p:pic>
    </p:spTree>
    <p:extLst>
      <p:ext uri="{BB962C8B-B14F-4D97-AF65-F5344CB8AC3E}">
        <p14:creationId xmlns:p14="http://schemas.microsoft.com/office/powerpoint/2010/main" val="303962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4725" y="1309567"/>
            <a:ext cx="10969737" cy="4935003"/>
          </a:xfrm>
        </p:spPr>
        <p:txBody>
          <a:bodyPr/>
          <a:lstStyle/>
          <a:p>
            <a:pPr>
              <a:spcBef>
                <a:spcPts val="384"/>
              </a:spcBef>
            </a:pPr>
            <a:r>
              <a:rPr lang="en-US" sz="2400" dirty="0"/>
              <a:t>Act was signed into law by the President on June 5, 2020.</a:t>
            </a:r>
          </a:p>
          <a:p>
            <a:pPr>
              <a:spcBef>
                <a:spcPts val="384"/>
              </a:spcBef>
            </a:pPr>
            <a:endParaRPr lang="en-US" sz="2400" dirty="0"/>
          </a:p>
          <a:p>
            <a:pPr>
              <a:spcBef>
                <a:spcPts val="384"/>
              </a:spcBef>
            </a:pPr>
            <a:r>
              <a:rPr lang="en-US" sz="2400" dirty="0"/>
              <a:t>“Covered period” from 8-weeks to 24-weeks, but not beyond December 31, 2020</a:t>
            </a:r>
          </a:p>
          <a:p>
            <a:pPr>
              <a:spcBef>
                <a:spcPts val="384"/>
              </a:spcBef>
            </a:pPr>
            <a:endParaRPr lang="en-US" sz="2400" dirty="0"/>
          </a:p>
          <a:p>
            <a:pPr>
              <a:spcBef>
                <a:spcPts val="384"/>
              </a:spcBef>
            </a:pPr>
            <a:r>
              <a:rPr lang="en-US" sz="2400" dirty="0"/>
              <a:t>75/25 payroll/non-payroll cost minimum requirement to 60% payroll and 40% non-payroll.</a:t>
            </a:r>
          </a:p>
          <a:p>
            <a:pPr>
              <a:spcBef>
                <a:spcPts val="384"/>
              </a:spcBef>
            </a:pPr>
            <a:endParaRPr lang="en-US" sz="2400" dirty="0"/>
          </a:p>
          <a:p>
            <a:pPr>
              <a:spcBef>
                <a:spcPts val="384"/>
              </a:spcBef>
            </a:pPr>
            <a:r>
              <a:rPr lang="en-US" sz="2400" dirty="0"/>
              <a:t>If using the 24 Week period – Salaries paid maximum increases to $46,154.  Owners Pay is capped at $20,833</a:t>
            </a:r>
          </a:p>
          <a:p>
            <a:pPr>
              <a:spcBef>
                <a:spcPts val="384"/>
              </a:spcBef>
            </a:pPr>
            <a:endParaRPr lang="en-US" sz="2400" dirty="0"/>
          </a:p>
          <a:p>
            <a:pPr>
              <a:spcBef>
                <a:spcPts val="384"/>
              </a:spcBef>
            </a:pPr>
            <a:r>
              <a:rPr lang="en-US" sz="2400" dirty="0"/>
              <a:t>Form 3508EZ created to simplify Forgiveness </a:t>
            </a:r>
          </a:p>
          <a:p>
            <a:endParaRPr lang="en-US" dirty="0"/>
          </a:p>
          <a:p>
            <a:pPr>
              <a:spcBef>
                <a:spcPts val="384"/>
              </a:spcBef>
            </a:pPr>
            <a:endParaRPr lang="en-US" sz="2000" dirty="0">
              <a:solidFill>
                <a:srgbClr val="000000"/>
              </a:solidFill>
            </a:endParaRPr>
          </a:p>
          <a:p>
            <a:pPr marL="457200" lvl="1" indent="0">
              <a:spcBef>
                <a:spcPts val="384"/>
              </a:spcBef>
              <a:buNone/>
            </a:pPr>
            <a:endParaRPr lang="en-US" sz="1800" dirty="0">
              <a:solidFill>
                <a:srgbClr val="000000"/>
              </a:solidFill>
            </a:endParaRPr>
          </a:p>
          <a:p>
            <a:pPr>
              <a:spcBef>
                <a:spcPts val="384"/>
              </a:spcBef>
            </a:pPr>
            <a:endParaRPr lang="en-US" sz="2000" dirty="0">
              <a:solidFill>
                <a:srgbClr val="000000"/>
              </a:solidFill>
            </a:endParaRPr>
          </a:p>
          <a:p>
            <a:pPr marL="0" indent="0">
              <a:spcBef>
                <a:spcPts val="384"/>
              </a:spcBef>
              <a:buNone/>
            </a:pPr>
            <a:endParaRPr lang="en-US" sz="1600" dirty="0">
              <a:solidFill>
                <a:srgbClr val="000000"/>
              </a:solidFill>
            </a:endParaRPr>
          </a:p>
          <a:p>
            <a:pPr marL="0" indent="0">
              <a:spcBef>
                <a:spcPts val="384"/>
              </a:spcBef>
              <a:buNone/>
            </a:pPr>
            <a:endParaRPr lang="en-US" sz="1400" dirty="0">
              <a:solidFill>
                <a:srgbClr val="000000"/>
              </a:solidFill>
            </a:endParaRPr>
          </a:p>
          <a:p>
            <a:pPr marL="0" indent="0">
              <a:spcBef>
                <a:spcPts val="384"/>
              </a:spcBef>
              <a:buNone/>
            </a:pPr>
            <a:endParaRPr lang="en-US" sz="1400" dirty="0">
              <a:solidFill>
                <a:srgbClr val="000000"/>
              </a:solidFill>
            </a:endParaRPr>
          </a:p>
        </p:txBody>
      </p:sp>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sp>
        <p:nvSpPr>
          <p:cNvPr id="5" name="TextBox 4">
            <a:extLst>
              <a:ext uri="{FF2B5EF4-FFF2-40B4-BE49-F238E27FC236}">
                <a16:creationId xmlns:a16="http://schemas.microsoft.com/office/drawing/2014/main" id="{C7C4AE62-8ADC-463F-8621-06CF718C71C9}"/>
              </a:ext>
            </a:extLst>
          </p:cNvPr>
          <p:cNvSpPr txBox="1"/>
          <p:nvPr/>
        </p:nvSpPr>
        <p:spPr>
          <a:xfrm>
            <a:off x="716816" y="507007"/>
            <a:ext cx="9245089" cy="646331"/>
          </a:xfrm>
          <a:prstGeom prst="rect">
            <a:avLst/>
          </a:prstGeom>
          <a:noFill/>
        </p:spPr>
        <p:txBody>
          <a:bodyPr wrap="square" rtlCol="0">
            <a:spAutoFit/>
          </a:bodyPr>
          <a:lstStyle/>
          <a:p>
            <a:r>
              <a:rPr lang="en-US" sz="3600" b="1" dirty="0">
                <a:solidFill>
                  <a:schemeClr val="tx2"/>
                </a:solidFill>
              </a:rPr>
              <a:t>PPP Flexibility Act</a:t>
            </a:r>
          </a:p>
        </p:txBody>
      </p:sp>
    </p:spTree>
    <p:extLst>
      <p:ext uri="{BB962C8B-B14F-4D97-AF65-F5344CB8AC3E}">
        <p14:creationId xmlns:p14="http://schemas.microsoft.com/office/powerpoint/2010/main" val="148222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0" y="1107389"/>
            <a:ext cx="5694706" cy="4935003"/>
          </a:xfrm>
        </p:spPr>
        <p:txBody>
          <a:bodyPr/>
          <a:lstStyle/>
          <a:p>
            <a:pPr>
              <a:spcBef>
                <a:spcPts val="384"/>
              </a:spcBef>
            </a:pPr>
            <a:endParaRPr lang="en-US" sz="2000" dirty="0">
              <a:solidFill>
                <a:srgbClr val="000000"/>
              </a:solidFill>
            </a:endParaRPr>
          </a:p>
          <a:p>
            <a:pPr>
              <a:spcBef>
                <a:spcPts val="384"/>
              </a:spcBef>
            </a:pPr>
            <a:r>
              <a:rPr lang="en-US" sz="2000" dirty="0">
                <a:solidFill>
                  <a:srgbClr val="000000"/>
                </a:solidFill>
              </a:rPr>
              <a:t>Sole Proprietor, Independent Contractor or Self Employed with NO employees</a:t>
            </a:r>
          </a:p>
          <a:p>
            <a:pPr>
              <a:spcBef>
                <a:spcPts val="384"/>
              </a:spcBef>
            </a:pPr>
            <a:endParaRPr lang="en-US" sz="2000" dirty="0">
              <a:solidFill>
                <a:srgbClr val="000000"/>
              </a:solidFill>
            </a:endParaRPr>
          </a:p>
          <a:p>
            <a:pPr>
              <a:spcBef>
                <a:spcPts val="384"/>
              </a:spcBef>
            </a:pPr>
            <a:r>
              <a:rPr lang="en-US" sz="2000" dirty="0">
                <a:solidFill>
                  <a:srgbClr val="000000"/>
                </a:solidFill>
              </a:rPr>
              <a:t>Did not reduce the number of employees or the average full-time employee paid hours or wages below 25% between January 1, 2020 and the end of the Covered Period.</a:t>
            </a:r>
          </a:p>
          <a:p>
            <a:pPr>
              <a:spcBef>
                <a:spcPts val="384"/>
              </a:spcBef>
            </a:pPr>
            <a:endParaRPr lang="en-US" sz="2000" dirty="0">
              <a:solidFill>
                <a:srgbClr val="000000"/>
              </a:solidFill>
            </a:endParaRPr>
          </a:p>
          <a:p>
            <a:pPr>
              <a:spcBef>
                <a:spcPts val="384"/>
              </a:spcBef>
            </a:pPr>
            <a:r>
              <a:rPr lang="en-US" sz="2000" dirty="0">
                <a:solidFill>
                  <a:srgbClr val="000000"/>
                </a:solidFill>
              </a:rPr>
              <a:t>No penalty if business required to reduce or shut down, Employees refused to return or unable to replace employees</a:t>
            </a:r>
          </a:p>
          <a:p>
            <a:pPr marL="457200" lvl="1" indent="0">
              <a:spcBef>
                <a:spcPts val="384"/>
              </a:spcBef>
              <a:buNone/>
            </a:pPr>
            <a:endParaRPr lang="en-US" sz="1800" dirty="0">
              <a:solidFill>
                <a:srgbClr val="000000"/>
              </a:solidFill>
            </a:endParaRPr>
          </a:p>
          <a:p>
            <a:pPr>
              <a:spcBef>
                <a:spcPts val="384"/>
              </a:spcBef>
            </a:pPr>
            <a:r>
              <a:rPr lang="en-US" sz="2000" dirty="0">
                <a:solidFill>
                  <a:srgbClr val="000000"/>
                </a:solidFill>
              </a:rPr>
              <a:t>Tests look at Jan 1 to March 31 and February 15 as comparison periods</a:t>
            </a:r>
          </a:p>
          <a:p>
            <a:pPr marL="0" indent="0">
              <a:spcBef>
                <a:spcPts val="384"/>
              </a:spcBef>
              <a:buNone/>
            </a:pPr>
            <a:endParaRPr lang="en-US" sz="1600" dirty="0">
              <a:solidFill>
                <a:srgbClr val="000000"/>
              </a:solidFill>
            </a:endParaRPr>
          </a:p>
          <a:p>
            <a:pPr marL="0" indent="0">
              <a:spcBef>
                <a:spcPts val="384"/>
              </a:spcBef>
              <a:buNone/>
            </a:pPr>
            <a:endParaRPr lang="en-US" sz="1400" dirty="0">
              <a:solidFill>
                <a:srgbClr val="000000"/>
              </a:solidFill>
            </a:endParaRPr>
          </a:p>
          <a:p>
            <a:pPr marL="0" indent="0">
              <a:spcBef>
                <a:spcPts val="384"/>
              </a:spcBef>
              <a:buNone/>
            </a:pPr>
            <a:endParaRPr lang="en-US" sz="1400" dirty="0">
              <a:solidFill>
                <a:srgbClr val="000000"/>
              </a:solidFill>
            </a:endParaRPr>
          </a:p>
        </p:txBody>
      </p:sp>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sp>
        <p:nvSpPr>
          <p:cNvPr id="5" name="TextBox 4">
            <a:extLst>
              <a:ext uri="{FF2B5EF4-FFF2-40B4-BE49-F238E27FC236}">
                <a16:creationId xmlns:a16="http://schemas.microsoft.com/office/drawing/2014/main" id="{C7C4AE62-8ADC-463F-8621-06CF718C71C9}"/>
              </a:ext>
            </a:extLst>
          </p:cNvPr>
          <p:cNvSpPr txBox="1"/>
          <p:nvPr/>
        </p:nvSpPr>
        <p:spPr>
          <a:xfrm>
            <a:off x="5210702" y="457200"/>
            <a:ext cx="6409989" cy="461665"/>
          </a:xfrm>
          <a:prstGeom prst="rect">
            <a:avLst/>
          </a:prstGeom>
          <a:noFill/>
        </p:spPr>
        <p:txBody>
          <a:bodyPr wrap="square" rtlCol="0">
            <a:spAutoFit/>
          </a:bodyPr>
          <a:lstStyle/>
          <a:p>
            <a:r>
              <a:rPr lang="en-US" sz="2400" b="1" dirty="0"/>
              <a:t>Form </a:t>
            </a:r>
            <a:r>
              <a:rPr lang="en-US" sz="2400" b="1" dirty="0">
                <a:solidFill>
                  <a:schemeClr val="tx2"/>
                </a:solidFill>
              </a:rPr>
              <a:t>3508 EZ Eligibility Requirements </a:t>
            </a:r>
          </a:p>
        </p:txBody>
      </p:sp>
      <p:pic>
        <p:nvPicPr>
          <p:cNvPr id="9" name="Picture 8">
            <a:extLst>
              <a:ext uri="{FF2B5EF4-FFF2-40B4-BE49-F238E27FC236}">
                <a16:creationId xmlns:a16="http://schemas.microsoft.com/office/drawing/2014/main" id="{7D269A0C-776C-4656-8CB5-4A1C85E9B860}"/>
              </a:ext>
            </a:extLst>
          </p:cNvPr>
          <p:cNvPicPr>
            <a:picLocks noChangeAspect="1"/>
          </p:cNvPicPr>
          <p:nvPr/>
        </p:nvPicPr>
        <p:blipFill>
          <a:blip r:embed="rId3"/>
          <a:stretch>
            <a:fillRect/>
          </a:stretch>
        </p:blipFill>
        <p:spPr>
          <a:xfrm>
            <a:off x="93741" y="533017"/>
            <a:ext cx="6002260" cy="5559345"/>
          </a:xfrm>
          <a:prstGeom prst="rect">
            <a:avLst/>
          </a:prstGeom>
        </p:spPr>
      </p:pic>
    </p:spTree>
    <p:extLst>
      <p:ext uri="{BB962C8B-B14F-4D97-AF65-F5344CB8AC3E}">
        <p14:creationId xmlns:p14="http://schemas.microsoft.com/office/powerpoint/2010/main" val="366829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376294" y="1167124"/>
            <a:ext cx="5694706" cy="4935003"/>
          </a:xfrm>
        </p:spPr>
        <p:txBody>
          <a:bodyPr/>
          <a:lstStyle/>
          <a:p>
            <a:pPr>
              <a:spcBef>
                <a:spcPts val="384"/>
              </a:spcBef>
            </a:pPr>
            <a:r>
              <a:rPr lang="en-US" sz="2000" dirty="0">
                <a:solidFill>
                  <a:srgbClr val="000000"/>
                </a:solidFill>
              </a:rPr>
              <a:t>PPP Application Page 1 requires company information.  Page 2 shows certifications and signature line</a:t>
            </a:r>
          </a:p>
          <a:p>
            <a:pPr lvl="1">
              <a:spcBef>
                <a:spcPts val="384"/>
              </a:spcBef>
            </a:pPr>
            <a:r>
              <a:rPr lang="en-US" sz="1800" dirty="0">
                <a:solidFill>
                  <a:srgbClr val="000000"/>
                </a:solidFill>
              </a:rPr>
              <a:t>Calculates the Forgiveness Amount based on input from Schedule A</a:t>
            </a:r>
          </a:p>
          <a:p>
            <a:pPr lvl="1">
              <a:spcBef>
                <a:spcPts val="384"/>
              </a:spcBef>
            </a:pPr>
            <a:endParaRPr lang="en-US" sz="2000" dirty="0">
              <a:solidFill>
                <a:srgbClr val="000000"/>
              </a:solidFill>
            </a:endParaRPr>
          </a:p>
          <a:p>
            <a:pPr>
              <a:spcBef>
                <a:spcPts val="384"/>
              </a:spcBef>
            </a:pPr>
            <a:r>
              <a:rPr lang="en-US" sz="2000" dirty="0">
                <a:solidFill>
                  <a:srgbClr val="000000"/>
                </a:solidFill>
              </a:rPr>
              <a:t>PPP Schedule A (Page 3) – Calculates Payroll Costs portion of Forgiveness</a:t>
            </a:r>
          </a:p>
          <a:p>
            <a:pPr>
              <a:spcBef>
                <a:spcPts val="384"/>
              </a:spcBef>
            </a:pPr>
            <a:endParaRPr lang="en-US" sz="2000" dirty="0">
              <a:solidFill>
                <a:srgbClr val="000000"/>
              </a:solidFill>
            </a:endParaRPr>
          </a:p>
          <a:p>
            <a:pPr>
              <a:spcBef>
                <a:spcPts val="384"/>
              </a:spcBef>
            </a:pPr>
            <a:r>
              <a:rPr lang="en-US" sz="2000" dirty="0">
                <a:solidFill>
                  <a:srgbClr val="000000"/>
                </a:solidFill>
              </a:rPr>
              <a:t>PPP Schedule A Worksheet (Page 4) – Cash Compensation paid for each employee</a:t>
            </a:r>
          </a:p>
          <a:p>
            <a:pPr lvl="1">
              <a:spcBef>
                <a:spcPts val="384"/>
              </a:spcBef>
            </a:pPr>
            <a:r>
              <a:rPr lang="en-US" sz="1800" dirty="0">
                <a:solidFill>
                  <a:srgbClr val="000000"/>
                </a:solidFill>
              </a:rPr>
              <a:t>Table 1 for Employees earning under $100,000 annually</a:t>
            </a:r>
          </a:p>
          <a:p>
            <a:pPr lvl="1">
              <a:spcBef>
                <a:spcPts val="384"/>
              </a:spcBef>
            </a:pPr>
            <a:r>
              <a:rPr lang="en-US" sz="1800" dirty="0">
                <a:solidFill>
                  <a:srgbClr val="000000"/>
                </a:solidFill>
              </a:rPr>
              <a:t>FTE Determination</a:t>
            </a:r>
          </a:p>
          <a:p>
            <a:pPr lvl="1">
              <a:spcBef>
                <a:spcPts val="384"/>
              </a:spcBef>
            </a:pPr>
            <a:r>
              <a:rPr lang="en-US" sz="1800" dirty="0">
                <a:solidFill>
                  <a:srgbClr val="000000"/>
                </a:solidFill>
              </a:rPr>
              <a:t>Salary Reduction Determination</a:t>
            </a:r>
          </a:p>
          <a:p>
            <a:pPr marL="457200" lvl="1" indent="0">
              <a:spcBef>
                <a:spcPts val="384"/>
              </a:spcBef>
              <a:buNone/>
            </a:pPr>
            <a:endParaRPr lang="en-US" sz="1800" dirty="0">
              <a:solidFill>
                <a:srgbClr val="000000"/>
              </a:solidFill>
            </a:endParaRPr>
          </a:p>
          <a:p>
            <a:pPr>
              <a:spcBef>
                <a:spcPts val="384"/>
              </a:spcBef>
            </a:pPr>
            <a:endParaRPr lang="en-US" sz="2000" dirty="0">
              <a:solidFill>
                <a:srgbClr val="000000"/>
              </a:solidFill>
            </a:endParaRPr>
          </a:p>
          <a:p>
            <a:pPr marL="0" indent="0">
              <a:spcBef>
                <a:spcPts val="384"/>
              </a:spcBef>
              <a:buNone/>
            </a:pPr>
            <a:endParaRPr lang="en-US" sz="1600" dirty="0">
              <a:solidFill>
                <a:srgbClr val="000000"/>
              </a:solidFill>
            </a:endParaRPr>
          </a:p>
          <a:p>
            <a:pPr marL="0" indent="0">
              <a:spcBef>
                <a:spcPts val="384"/>
              </a:spcBef>
              <a:buNone/>
            </a:pPr>
            <a:endParaRPr lang="en-US" sz="1400" dirty="0">
              <a:solidFill>
                <a:srgbClr val="000000"/>
              </a:solidFill>
            </a:endParaRPr>
          </a:p>
          <a:p>
            <a:pPr marL="0" indent="0">
              <a:spcBef>
                <a:spcPts val="384"/>
              </a:spcBef>
              <a:buNone/>
            </a:pPr>
            <a:endParaRPr lang="en-US" sz="1400" dirty="0">
              <a:solidFill>
                <a:srgbClr val="000000"/>
              </a:solidFill>
            </a:endParaRPr>
          </a:p>
        </p:txBody>
      </p:sp>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sp>
        <p:nvSpPr>
          <p:cNvPr id="5" name="TextBox 4">
            <a:extLst>
              <a:ext uri="{FF2B5EF4-FFF2-40B4-BE49-F238E27FC236}">
                <a16:creationId xmlns:a16="http://schemas.microsoft.com/office/drawing/2014/main" id="{C7C4AE62-8ADC-463F-8621-06CF718C71C9}"/>
              </a:ext>
            </a:extLst>
          </p:cNvPr>
          <p:cNvSpPr txBox="1"/>
          <p:nvPr/>
        </p:nvSpPr>
        <p:spPr>
          <a:xfrm>
            <a:off x="1925294" y="360705"/>
            <a:ext cx="8266360" cy="461665"/>
          </a:xfrm>
          <a:prstGeom prst="rect">
            <a:avLst/>
          </a:prstGeom>
          <a:noFill/>
        </p:spPr>
        <p:txBody>
          <a:bodyPr wrap="square" rtlCol="0">
            <a:spAutoFit/>
          </a:bodyPr>
          <a:lstStyle/>
          <a:p>
            <a:r>
              <a:rPr lang="en-US" sz="2400" b="1" dirty="0">
                <a:solidFill>
                  <a:schemeClr val="tx2"/>
                </a:solidFill>
              </a:rPr>
              <a:t>PPP Form 3508 Long Form Application Breakdown</a:t>
            </a:r>
          </a:p>
        </p:txBody>
      </p:sp>
      <p:pic>
        <p:nvPicPr>
          <p:cNvPr id="9" name="Picture 8">
            <a:extLst>
              <a:ext uri="{FF2B5EF4-FFF2-40B4-BE49-F238E27FC236}">
                <a16:creationId xmlns:a16="http://schemas.microsoft.com/office/drawing/2014/main" id="{12BA833F-D49D-4A69-9061-F1034CB3D058}"/>
              </a:ext>
            </a:extLst>
          </p:cNvPr>
          <p:cNvPicPr>
            <a:picLocks noChangeAspect="1"/>
          </p:cNvPicPr>
          <p:nvPr/>
        </p:nvPicPr>
        <p:blipFill>
          <a:blip r:embed="rId3"/>
          <a:stretch>
            <a:fillRect/>
          </a:stretch>
        </p:blipFill>
        <p:spPr>
          <a:xfrm>
            <a:off x="281496" y="822370"/>
            <a:ext cx="5155445" cy="5704661"/>
          </a:xfrm>
          <a:prstGeom prst="rect">
            <a:avLst/>
          </a:prstGeom>
        </p:spPr>
      </p:pic>
    </p:spTree>
    <p:extLst>
      <p:ext uri="{BB962C8B-B14F-4D97-AF65-F5344CB8AC3E}">
        <p14:creationId xmlns:p14="http://schemas.microsoft.com/office/powerpoint/2010/main" val="338643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pic>
        <p:nvPicPr>
          <p:cNvPr id="5" name="Picture 4">
            <a:extLst>
              <a:ext uri="{FF2B5EF4-FFF2-40B4-BE49-F238E27FC236}">
                <a16:creationId xmlns:a16="http://schemas.microsoft.com/office/drawing/2014/main" id="{3DE7EDF7-6EB6-496B-87CF-9B4D237B043C}"/>
              </a:ext>
            </a:extLst>
          </p:cNvPr>
          <p:cNvPicPr>
            <a:picLocks noChangeAspect="1"/>
          </p:cNvPicPr>
          <p:nvPr/>
        </p:nvPicPr>
        <p:blipFill>
          <a:blip r:embed="rId3"/>
          <a:stretch>
            <a:fillRect/>
          </a:stretch>
        </p:blipFill>
        <p:spPr>
          <a:xfrm>
            <a:off x="59735" y="457200"/>
            <a:ext cx="12192000" cy="6234481"/>
          </a:xfrm>
          <a:prstGeom prst="rect">
            <a:avLst/>
          </a:prstGeom>
        </p:spPr>
      </p:pic>
    </p:spTree>
    <p:extLst>
      <p:ext uri="{BB962C8B-B14F-4D97-AF65-F5344CB8AC3E}">
        <p14:creationId xmlns:p14="http://schemas.microsoft.com/office/powerpoint/2010/main" val="228266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6778" y="1315552"/>
            <a:ext cx="10519032" cy="4276864"/>
          </a:xfrm>
        </p:spPr>
        <p:txBody>
          <a:bodyPr/>
          <a:lstStyle/>
          <a:p>
            <a:pPr>
              <a:spcBef>
                <a:spcPts val="384"/>
              </a:spcBef>
            </a:pPr>
            <a:r>
              <a:rPr lang="en-US" sz="2000" dirty="0">
                <a:solidFill>
                  <a:srgbClr val="000000"/>
                </a:solidFill>
              </a:rPr>
              <a:t>Gross paid salaries during 24 Week Period for EACH Employee – Match your Payroll Register</a:t>
            </a:r>
          </a:p>
          <a:p>
            <a:pPr lvl="1">
              <a:spcBef>
                <a:spcPts val="384"/>
              </a:spcBef>
            </a:pPr>
            <a:endParaRPr lang="en-US" sz="2000" dirty="0">
              <a:solidFill>
                <a:srgbClr val="000000"/>
              </a:solidFill>
            </a:endParaRPr>
          </a:p>
          <a:p>
            <a:pPr>
              <a:spcBef>
                <a:spcPts val="384"/>
              </a:spcBef>
            </a:pPr>
            <a:r>
              <a:rPr lang="en-US" sz="2000" dirty="0">
                <a:solidFill>
                  <a:srgbClr val="000000"/>
                </a:solidFill>
              </a:rPr>
              <a:t>FTE (Full Time Equivalent) Calculation for the coverage for each employee based on 40 hour week</a:t>
            </a:r>
          </a:p>
          <a:p>
            <a:pPr lvl="1">
              <a:spcBef>
                <a:spcPts val="384"/>
              </a:spcBef>
            </a:pPr>
            <a:r>
              <a:rPr lang="en-US" sz="1800" dirty="0">
                <a:solidFill>
                  <a:srgbClr val="000000"/>
                </a:solidFill>
              </a:rPr>
              <a:t>Enter 1 for a full time employee</a:t>
            </a:r>
          </a:p>
          <a:p>
            <a:pPr lvl="1">
              <a:spcBef>
                <a:spcPts val="384"/>
              </a:spcBef>
            </a:pPr>
            <a:r>
              <a:rPr lang="en-US" sz="1800" dirty="0">
                <a:solidFill>
                  <a:srgbClr val="000000"/>
                </a:solidFill>
              </a:rPr>
              <a:t>For part-time employees – average weekly hours worked / 40 Hours (30 Hours/40 hour = .75)</a:t>
            </a:r>
          </a:p>
          <a:p>
            <a:pPr lvl="1">
              <a:spcBef>
                <a:spcPts val="384"/>
              </a:spcBef>
            </a:pPr>
            <a:r>
              <a:rPr lang="en-US" sz="1800" dirty="0">
                <a:solidFill>
                  <a:srgbClr val="000000"/>
                </a:solidFill>
              </a:rPr>
              <a:t>Alternative method - .5 for part-time</a:t>
            </a:r>
          </a:p>
          <a:p>
            <a:pPr>
              <a:spcBef>
                <a:spcPts val="384"/>
              </a:spcBef>
            </a:pPr>
            <a:endParaRPr lang="en-US" sz="2000" dirty="0">
              <a:solidFill>
                <a:srgbClr val="000000"/>
              </a:solidFill>
            </a:endParaRPr>
          </a:p>
          <a:p>
            <a:pPr>
              <a:spcBef>
                <a:spcPts val="384"/>
              </a:spcBef>
            </a:pPr>
            <a:r>
              <a:rPr lang="en-US" sz="2000" dirty="0">
                <a:solidFill>
                  <a:srgbClr val="000000"/>
                </a:solidFill>
              </a:rPr>
              <a:t>Salary/Hourly Wage Reduction Calculation Total for EACH Employee based on Safe Harbor Tests (page 4 test lines)</a:t>
            </a:r>
          </a:p>
          <a:p>
            <a:pPr>
              <a:spcBef>
                <a:spcPts val="384"/>
              </a:spcBef>
            </a:pPr>
            <a:endParaRPr lang="en-US" sz="2000" dirty="0">
              <a:solidFill>
                <a:srgbClr val="000000"/>
              </a:solidFill>
            </a:endParaRPr>
          </a:p>
          <a:p>
            <a:pPr>
              <a:spcBef>
                <a:spcPts val="384"/>
              </a:spcBef>
            </a:pPr>
            <a:r>
              <a:rPr lang="en-US" sz="2000" dirty="0">
                <a:solidFill>
                  <a:srgbClr val="000000"/>
                </a:solidFill>
              </a:rPr>
              <a:t>Gather payroll registers for the Covered 24 week period AND Comparison Period</a:t>
            </a:r>
          </a:p>
          <a:p>
            <a:pPr marL="457200" lvl="1" indent="0">
              <a:spcBef>
                <a:spcPts val="384"/>
              </a:spcBef>
              <a:buNone/>
            </a:pPr>
            <a:endParaRPr lang="en-US" sz="1800" dirty="0">
              <a:solidFill>
                <a:srgbClr val="000000"/>
              </a:solidFill>
            </a:endParaRPr>
          </a:p>
          <a:p>
            <a:pPr>
              <a:spcBef>
                <a:spcPts val="384"/>
              </a:spcBef>
            </a:pPr>
            <a:endParaRPr lang="en-US" sz="2000" dirty="0">
              <a:solidFill>
                <a:srgbClr val="000000"/>
              </a:solidFill>
            </a:endParaRPr>
          </a:p>
          <a:p>
            <a:pPr marL="0" indent="0">
              <a:spcBef>
                <a:spcPts val="384"/>
              </a:spcBef>
              <a:buNone/>
            </a:pPr>
            <a:endParaRPr lang="en-US" sz="1600" dirty="0">
              <a:solidFill>
                <a:srgbClr val="000000"/>
              </a:solidFill>
            </a:endParaRPr>
          </a:p>
          <a:p>
            <a:pPr marL="0" indent="0">
              <a:spcBef>
                <a:spcPts val="384"/>
              </a:spcBef>
              <a:buNone/>
            </a:pPr>
            <a:endParaRPr lang="en-US" sz="1400" dirty="0">
              <a:solidFill>
                <a:srgbClr val="000000"/>
              </a:solidFill>
            </a:endParaRPr>
          </a:p>
          <a:p>
            <a:pPr marL="0" indent="0">
              <a:spcBef>
                <a:spcPts val="384"/>
              </a:spcBef>
              <a:buNone/>
            </a:pPr>
            <a:endParaRPr lang="en-US" sz="1400" dirty="0">
              <a:solidFill>
                <a:srgbClr val="000000"/>
              </a:solidFill>
            </a:endParaRPr>
          </a:p>
        </p:txBody>
      </p:sp>
      <p:sp>
        <p:nvSpPr>
          <p:cNvPr id="4" name="Date Placeholder 3"/>
          <p:cNvSpPr>
            <a:spLocks noGrp="1"/>
          </p:cNvSpPr>
          <p:nvPr>
            <p:ph type="dt" sz="half" idx="10"/>
          </p:nvPr>
        </p:nvSpPr>
        <p:spPr>
          <a:xfrm>
            <a:off x="9448800" y="5943600"/>
            <a:ext cx="1905000" cy="457200"/>
          </a:xfrm>
        </p:spPr>
        <p:txBody>
          <a:bodyPr/>
          <a:lstStyle/>
          <a:p>
            <a:pPr algn="r">
              <a:defRPr/>
            </a:pPr>
            <a:fld id="{C5EE7FEA-B372-45D1-B7AA-529748CC9CAE}" type="datetime1">
              <a:rPr lang="en-US" smtClean="0"/>
              <a:pPr algn="r">
                <a:defRPr/>
              </a:pPr>
              <a:t>8/18/2020</a:t>
            </a:fld>
            <a:endParaRPr lang="en-US" dirty="0"/>
          </a:p>
        </p:txBody>
      </p:sp>
      <p:sp>
        <p:nvSpPr>
          <p:cNvPr id="2" name="TextBox 1">
            <a:extLst>
              <a:ext uri="{FF2B5EF4-FFF2-40B4-BE49-F238E27FC236}">
                <a16:creationId xmlns:a16="http://schemas.microsoft.com/office/drawing/2014/main" id="{22AA6566-839B-4C84-A3C7-6EB87C36DB63}"/>
              </a:ext>
            </a:extLst>
          </p:cNvPr>
          <p:cNvSpPr txBox="1"/>
          <p:nvPr/>
        </p:nvSpPr>
        <p:spPr>
          <a:xfrm>
            <a:off x="1143299" y="513032"/>
            <a:ext cx="9313013" cy="461665"/>
          </a:xfrm>
          <a:prstGeom prst="rect">
            <a:avLst/>
          </a:prstGeom>
          <a:noFill/>
        </p:spPr>
        <p:txBody>
          <a:bodyPr wrap="square" rtlCol="0">
            <a:spAutoFit/>
          </a:bodyPr>
          <a:lstStyle/>
          <a:p>
            <a:r>
              <a:rPr lang="en-US" sz="2400" b="1" dirty="0"/>
              <a:t>PPP Schedule A Worksheet Tables 1 and 2</a:t>
            </a:r>
          </a:p>
        </p:txBody>
      </p:sp>
    </p:spTree>
    <p:extLst>
      <p:ext uri="{BB962C8B-B14F-4D97-AF65-F5344CB8AC3E}">
        <p14:creationId xmlns:p14="http://schemas.microsoft.com/office/powerpoint/2010/main" val="3878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1_newlogo">
  <a:themeElements>
    <a:clrScheme name="Virginia 8">
      <a:dk1>
        <a:srgbClr val="000000"/>
      </a:dk1>
      <a:lt1>
        <a:srgbClr val="FFFFFF"/>
      </a:lt1>
      <a:dk2>
        <a:srgbClr val="1E6FAB"/>
      </a:dk2>
      <a:lt2>
        <a:srgbClr val="1C1C1C"/>
      </a:lt2>
      <a:accent1>
        <a:srgbClr val="A0C9EC"/>
      </a:accent1>
      <a:accent2>
        <a:srgbClr val="A0C9EC"/>
      </a:accent2>
      <a:accent3>
        <a:srgbClr val="FFFFFF"/>
      </a:accent3>
      <a:accent4>
        <a:srgbClr val="000000"/>
      </a:accent4>
      <a:accent5>
        <a:srgbClr val="CDE1F4"/>
      </a:accent5>
      <a:accent6>
        <a:srgbClr val="91B6D6"/>
      </a:accent6>
      <a:hlink>
        <a:srgbClr val="1E6FAB"/>
      </a:hlink>
      <a:folHlink>
        <a:srgbClr val="1E6FAB"/>
      </a:folHlink>
    </a:clrScheme>
    <a:fontScheme name="Virginia">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Virgini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Virginia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Virginia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Virginia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Virgini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Virgini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Virginia 7">
        <a:dk1>
          <a:srgbClr val="000000"/>
        </a:dk1>
        <a:lt1>
          <a:srgbClr val="FFFFFF"/>
        </a:lt1>
        <a:dk2>
          <a:srgbClr val="1E6FAB"/>
        </a:dk2>
        <a:lt2>
          <a:srgbClr val="1C1C1C"/>
        </a:lt2>
        <a:accent1>
          <a:srgbClr val="A0C9EC"/>
        </a:accent1>
        <a:accent2>
          <a:srgbClr val="FFCF01"/>
        </a:accent2>
        <a:accent3>
          <a:srgbClr val="FFFFFF"/>
        </a:accent3>
        <a:accent4>
          <a:srgbClr val="000000"/>
        </a:accent4>
        <a:accent5>
          <a:srgbClr val="CDE1F4"/>
        </a:accent5>
        <a:accent6>
          <a:srgbClr val="E7BB01"/>
        </a:accent6>
        <a:hlink>
          <a:srgbClr val="1E6FAB"/>
        </a:hlink>
        <a:folHlink>
          <a:srgbClr val="1E6FAB"/>
        </a:folHlink>
      </a:clrScheme>
      <a:clrMap bg1="lt1" tx1="dk1" bg2="lt2" tx2="dk2" accent1="accent1" accent2="accent2" accent3="accent3" accent4="accent4" accent5="accent5" accent6="accent6" hlink="hlink" folHlink="folHlink"/>
    </a:extraClrScheme>
    <a:extraClrScheme>
      <a:clrScheme name="Virginia 8">
        <a:dk1>
          <a:srgbClr val="000000"/>
        </a:dk1>
        <a:lt1>
          <a:srgbClr val="FFFFFF"/>
        </a:lt1>
        <a:dk2>
          <a:srgbClr val="1E6FAB"/>
        </a:dk2>
        <a:lt2>
          <a:srgbClr val="1C1C1C"/>
        </a:lt2>
        <a:accent1>
          <a:srgbClr val="A0C9EC"/>
        </a:accent1>
        <a:accent2>
          <a:srgbClr val="A0C9EC"/>
        </a:accent2>
        <a:accent3>
          <a:srgbClr val="FFFFFF"/>
        </a:accent3>
        <a:accent4>
          <a:srgbClr val="000000"/>
        </a:accent4>
        <a:accent5>
          <a:srgbClr val="CDE1F4"/>
        </a:accent5>
        <a:accent6>
          <a:srgbClr val="91B6D6"/>
        </a:accent6>
        <a:hlink>
          <a:srgbClr val="1E6FAB"/>
        </a:hlink>
        <a:folHlink>
          <a:srgbClr val="1E6FA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9847</TotalTime>
  <Words>1291</Words>
  <Application>Microsoft Office PowerPoint</Application>
  <PresentationFormat>Widescreen</PresentationFormat>
  <Paragraphs>188</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Arial</vt:lpstr>
      <vt:lpstr>Calibri</vt:lpstr>
      <vt:lpstr>Lato</vt:lpstr>
      <vt:lpstr>Tahoma</vt:lpstr>
      <vt:lpstr>Times New Roman</vt:lpstr>
      <vt:lpstr>Wingdings</vt:lpstr>
      <vt:lpstr>1_newlogo</vt:lpstr>
      <vt:lpstr>Payroll Protection Program Loan Forgiveness Application  Timm Johnson, Mason SBDC  </vt:lpstr>
      <vt:lpstr>Virginia Small Business Development Center (SBDC) Network</vt:lpstr>
      <vt:lpstr>PPP Flexible Forgiveness Act</vt:lpstr>
      <vt:lpstr>PPP Forgiveness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 a Counseling Session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 Protection Program Loan Forgiveness Application  Timm Johnson Mason Small Business Development Center</dc:title>
  <dc:creator>Timm Johnson</dc:creator>
  <cp:lastModifiedBy>William T. Rollins</cp:lastModifiedBy>
  <cp:revision>66</cp:revision>
  <cp:lastPrinted>2020-05-28T17:28:08Z</cp:lastPrinted>
  <dcterms:created xsi:type="dcterms:W3CDTF">2020-05-27T18:06:50Z</dcterms:created>
  <dcterms:modified xsi:type="dcterms:W3CDTF">2020-08-18T13:00:32Z</dcterms:modified>
</cp:coreProperties>
</file>